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4" r:id="rId1"/>
  </p:sldMasterIdLst>
  <p:notesMasterIdLst>
    <p:notesMasterId r:id="rId32"/>
  </p:notesMasterIdLst>
  <p:handoutMasterIdLst>
    <p:handoutMasterId r:id="rId33"/>
  </p:handoutMasterIdLst>
  <p:sldIdLst>
    <p:sldId id="256" r:id="rId2"/>
    <p:sldId id="547" r:id="rId3"/>
    <p:sldId id="508" r:id="rId4"/>
    <p:sldId id="538" r:id="rId5"/>
    <p:sldId id="510" r:id="rId6"/>
    <p:sldId id="509" r:id="rId7"/>
    <p:sldId id="537" r:id="rId8"/>
    <p:sldId id="540" r:id="rId9"/>
    <p:sldId id="526" r:id="rId10"/>
    <p:sldId id="527" r:id="rId11"/>
    <p:sldId id="530" r:id="rId12"/>
    <p:sldId id="529" r:id="rId13"/>
    <p:sldId id="531" r:id="rId14"/>
    <p:sldId id="532" r:id="rId15"/>
    <p:sldId id="511" r:id="rId16"/>
    <p:sldId id="546" r:id="rId17"/>
    <p:sldId id="514" r:id="rId18"/>
    <p:sldId id="534" r:id="rId19"/>
    <p:sldId id="539" r:id="rId20"/>
    <p:sldId id="522" r:id="rId21"/>
    <p:sldId id="550" r:id="rId22"/>
    <p:sldId id="551" r:id="rId23"/>
    <p:sldId id="552" r:id="rId24"/>
    <p:sldId id="553" r:id="rId25"/>
    <p:sldId id="554" r:id="rId26"/>
    <p:sldId id="555" r:id="rId27"/>
    <p:sldId id="548" r:id="rId28"/>
    <p:sldId id="556" r:id="rId29"/>
    <p:sldId id="557" r:id="rId30"/>
    <p:sldId id="549" r:id="rId31"/>
  </p:sldIdLst>
  <p:sldSz cx="9906000" cy="6858000" type="A4"/>
  <p:notesSz cx="7099300" cy="10234613"/>
  <p:defaultTextStyle>
    <a:defPPr>
      <a:defRPr lang="fr-FR"/>
    </a:defPPr>
    <a:lvl1pPr algn="ctr" defTabSz="457200" rtl="0" fontAlgn="base">
      <a:lnSpc>
        <a:spcPct val="90000"/>
      </a:lnSpc>
      <a:spcBef>
        <a:spcPct val="30000"/>
      </a:spcBef>
      <a:spcAft>
        <a:spcPct val="0"/>
      </a:spcAft>
      <a:buFont typeface="Calibri" pitchFamily="34" charset="0"/>
      <a:defRPr sz="1600" b="1" kern="1200">
        <a:solidFill>
          <a:srgbClr val="285A84"/>
        </a:solidFill>
        <a:latin typeface="Calibri" pitchFamily="34" charset="0"/>
        <a:ea typeface="ＭＳ Ｐゴシック" pitchFamily="34" charset="-128"/>
        <a:cs typeface="+mn-cs"/>
      </a:defRPr>
    </a:lvl1pPr>
    <a:lvl2pPr marL="457200" algn="ctr" defTabSz="457200" rtl="0" fontAlgn="base">
      <a:lnSpc>
        <a:spcPct val="90000"/>
      </a:lnSpc>
      <a:spcBef>
        <a:spcPct val="30000"/>
      </a:spcBef>
      <a:spcAft>
        <a:spcPct val="0"/>
      </a:spcAft>
      <a:buFont typeface="Calibri" pitchFamily="34" charset="0"/>
      <a:defRPr sz="1600" b="1" kern="1200">
        <a:solidFill>
          <a:srgbClr val="285A84"/>
        </a:solidFill>
        <a:latin typeface="Calibri" pitchFamily="34" charset="0"/>
        <a:ea typeface="ＭＳ Ｐゴシック" pitchFamily="34" charset="-128"/>
        <a:cs typeface="+mn-cs"/>
      </a:defRPr>
    </a:lvl2pPr>
    <a:lvl3pPr marL="914400" algn="ctr" defTabSz="457200" rtl="0" fontAlgn="base">
      <a:lnSpc>
        <a:spcPct val="90000"/>
      </a:lnSpc>
      <a:spcBef>
        <a:spcPct val="30000"/>
      </a:spcBef>
      <a:spcAft>
        <a:spcPct val="0"/>
      </a:spcAft>
      <a:buFont typeface="Calibri" pitchFamily="34" charset="0"/>
      <a:defRPr sz="1600" b="1" kern="1200">
        <a:solidFill>
          <a:srgbClr val="285A84"/>
        </a:solidFill>
        <a:latin typeface="Calibri" pitchFamily="34" charset="0"/>
        <a:ea typeface="ＭＳ Ｐゴシック" pitchFamily="34" charset="-128"/>
        <a:cs typeface="+mn-cs"/>
      </a:defRPr>
    </a:lvl3pPr>
    <a:lvl4pPr marL="1371600" algn="ctr" defTabSz="457200" rtl="0" fontAlgn="base">
      <a:lnSpc>
        <a:spcPct val="90000"/>
      </a:lnSpc>
      <a:spcBef>
        <a:spcPct val="30000"/>
      </a:spcBef>
      <a:spcAft>
        <a:spcPct val="0"/>
      </a:spcAft>
      <a:buFont typeface="Calibri" pitchFamily="34" charset="0"/>
      <a:defRPr sz="1600" b="1" kern="1200">
        <a:solidFill>
          <a:srgbClr val="285A84"/>
        </a:solidFill>
        <a:latin typeface="Calibri" pitchFamily="34" charset="0"/>
        <a:ea typeface="ＭＳ Ｐゴシック" pitchFamily="34" charset="-128"/>
        <a:cs typeface="+mn-cs"/>
      </a:defRPr>
    </a:lvl4pPr>
    <a:lvl5pPr marL="1828800" algn="ctr" defTabSz="457200" rtl="0" fontAlgn="base">
      <a:lnSpc>
        <a:spcPct val="90000"/>
      </a:lnSpc>
      <a:spcBef>
        <a:spcPct val="30000"/>
      </a:spcBef>
      <a:spcAft>
        <a:spcPct val="0"/>
      </a:spcAft>
      <a:buFont typeface="Calibri" pitchFamily="34" charset="0"/>
      <a:defRPr sz="1600" b="1" kern="1200">
        <a:solidFill>
          <a:srgbClr val="285A84"/>
        </a:solidFill>
        <a:latin typeface="Calibri" pitchFamily="34" charset="0"/>
        <a:ea typeface="ＭＳ Ｐゴシック" pitchFamily="34" charset="-128"/>
        <a:cs typeface="+mn-cs"/>
      </a:defRPr>
    </a:lvl5pPr>
    <a:lvl6pPr marL="2286000" algn="l" defTabSz="914400" rtl="0" eaLnBrk="1" latinLnBrk="0" hangingPunct="1">
      <a:defRPr sz="1600" b="1" kern="1200">
        <a:solidFill>
          <a:srgbClr val="285A84"/>
        </a:solidFill>
        <a:latin typeface="Calibri" pitchFamily="34" charset="0"/>
        <a:ea typeface="ＭＳ Ｐゴシック" pitchFamily="34" charset="-128"/>
        <a:cs typeface="+mn-cs"/>
      </a:defRPr>
    </a:lvl6pPr>
    <a:lvl7pPr marL="2743200" algn="l" defTabSz="914400" rtl="0" eaLnBrk="1" latinLnBrk="0" hangingPunct="1">
      <a:defRPr sz="1600" b="1" kern="1200">
        <a:solidFill>
          <a:srgbClr val="285A84"/>
        </a:solidFill>
        <a:latin typeface="Calibri" pitchFamily="34" charset="0"/>
        <a:ea typeface="ＭＳ Ｐゴシック" pitchFamily="34" charset="-128"/>
        <a:cs typeface="+mn-cs"/>
      </a:defRPr>
    </a:lvl7pPr>
    <a:lvl8pPr marL="3200400" algn="l" defTabSz="914400" rtl="0" eaLnBrk="1" latinLnBrk="0" hangingPunct="1">
      <a:defRPr sz="1600" b="1" kern="1200">
        <a:solidFill>
          <a:srgbClr val="285A84"/>
        </a:solidFill>
        <a:latin typeface="Calibri" pitchFamily="34" charset="0"/>
        <a:ea typeface="ＭＳ Ｐゴシック" pitchFamily="34" charset="-128"/>
        <a:cs typeface="+mn-cs"/>
      </a:defRPr>
    </a:lvl8pPr>
    <a:lvl9pPr marL="3657600" algn="l" defTabSz="914400" rtl="0" eaLnBrk="1" latinLnBrk="0" hangingPunct="1">
      <a:defRPr sz="1600" b="1" kern="1200">
        <a:solidFill>
          <a:srgbClr val="285A84"/>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285A84"/>
    <a:srgbClr val="5E9BCE"/>
    <a:srgbClr val="00C000"/>
    <a:srgbClr val="4BB018"/>
    <a:srgbClr val="FF0066"/>
    <a:srgbClr val="000000"/>
    <a:srgbClr val="99CC00"/>
    <a:srgbClr val="006600"/>
    <a:srgbClr val="60C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3767" autoAdjust="0"/>
  </p:normalViewPr>
  <p:slideViewPr>
    <p:cSldViewPr snapToObjects="1">
      <p:cViewPr varScale="1">
        <p:scale>
          <a:sx n="55" d="100"/>
          <a:sy n="55" d="100"/>
        </p:scale>
        <p:origin x="1446" y="72"/>
      </p:cViewPr>
      <p:guideLst>
        <p:guide orient="horz" pos="2160"/>
        <p:guide pos="312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55" d="100"/>
          <a:sy n="55" d="100"/>
        </p:scale>
        <p:origin x="-2904"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1" y="1"/>
            <a:ext cx="3076250" cy="51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932" tIns="49966" rIns="99932" bIns="49966" numCol="1" anchor="t" anchorCtr="0" compatLnSpc="1">
            <a:prstTxWarp prst="textNoShape">
              <a:avLst/>
            </a:prstTxWarp>
          </a:bodyPr>
          <a:lstStyle>
            <a:lvl1pPr algn="l" eaLnBrk="1" hangingPunct="1">
              <a:lnSpc>
                <a:spcPct val="100000"/>
              </a:lnSpc>
              <a:spcBef>
                <a:spcPct val="0"/>
              </a:spcBef>
              <a:buFontTx/>
              <a:buNone/>
              <a:defRPr sz="1300" b="0">
                <a:solidFill>
                  <a:schemeClr val="tx1"/>
                </a:solidFill>
                <a:latin typeface="Arial" charset="0"/>
                <a:ea typeface="ＭＳ Ｐゴシック" charset="-128"/>
                <a:cs typeface="+mn-cs"/>
              </a:defRPr>
            </a:lvl1pPr>
          </a:lstStyle>
          <a:p>
            <a:pPr>
              <a:defRPr/>
            </a:pPr>
            <a:endParaRPr lang="fr-FR" altLang="fr-FR"/>
          </a:p>
        </p:txBody>
      </p:sp>
      <p:sp>
        <p:nvSpPr>
          <p:cNvPr id="28675" name="Rectangle 1027"/>
          <p:cNvSpPr>
            <a:spLocks noGrp="1" noChangeArrowheads="1"/>
          </p:cNvSpPr>
          <p:nvPr>
            <p:ph type="dt" sz="quarter" idx="1"/>
          </p:nvPr>
        </p:nvSpPr>
        <p:spPr bwMode="auto">
          <a:xfrm>
            <a:off x="4023051" y="1"/>
            <a:ext cx="3076249" cy="51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932" tIns="49966" rIns="99932" bIns="49966" numCol="1" anchor="t" anchorCtr="0" compatLnSpc="1">
            <a:prstTxWarp prst="textNoShape">
              <a:avLst/>
            </a:prstTxWarp>
          </a:bodyPr>
          <a:lstStyle>
            <a:lvl1pPr algn="r" eaLnBrk="1" hangingPunct="1">
              <a:lnSpc>
                <a:spcPct val="100000"/>
              </a:lnSpc>
              <a:spcBef>
                <a:spcPct val="0"/>
              </a:spcBef>
              <a:buFontTx/>
              <a:buNone/>
              <a:defRPr sz="1300" b="0">
                <a:solidFill>
                  <a:schemeClr val="tx1"/>
                </a:solidFill>
                <a:latin typeface="Arial" charset="0"/>
                <a:ea typeface="ＭＳ Ｐゴシック" charset="-128"/>
                <a:cs typeface="+mn-cs"/>
              </a:defRPr>
            </a:lvl1pPr>
          </a:lstStyle>
          <a:p>
            <a:pPr>
              <a:defRPr/>
            </a:pPr>
            <a:fld id="{0919CE4A-EA65-464A-8FC8-0958A3B88B7B}" type="datetimeFigureOut">
              <a:rPr lang="fr-FR" altLang="fr-FR"/>
              <a:pPr>
                <a:defRPr/>
              </a:pPr>
              <a:t>04/05/2017</a:t>
            </a:fld>
            <a:endParaRPr lang="fr-FR" altLang="fr-FR"/>
          </a:p>
        </p:txBody>
      </p:sp>
      <p:sp>
        <p:nvSpPr>
          <p:cNvPr id="28676" name="Rectangle 1028"/>
          <p:cNvSpPr>
            <a:spLocks noGrp="1" noChangeArrowheads="1"/>
          </p:cNvSpPr>
          <p:nvPr>
            <p:ph type="ftr" sz="quarter" idx="2"/>
          </p:nvPr>
        </p:nvSpPr>
        <p:spPr bwMode="auto">
          <a:xfrm>
            <a:off x="1" y="9723542"/>
            <a:ext cx="3076250" cy="51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932" tIns="49966" rIns="99932" bIns="49966" numCol="1" anchor="b" anchorCtr="0" compatLnSpc="1">
            <a:prstTxWarp prst="textNoShape">
              <a:avLst/>
            </a:prstTxWarp>
          </a:bodyPr>
          <a:lstStyle>
            <a:lvl1pPr algn="l" eaLnBrk="1" hangingPunct="1">
              <a:lnSpc>
                <a:spcPct val="100000"/>
              </a:lnSpc>
              <a:spcBef>
                <a:spcPct val="0"/>
              </a:spcBef>
              <a:buFontTx/>
              <a:buNone/>
              <a:defRPr sz="1300" b="0">
                <a:solidFill>
                  <a:schemeClr val="tx1"/>
                </a:solidFill>
                <a:latin typeface="Arial" charset="0"/>
                <a:ea typeface="ＭＳ Ｐゴシック" charset="-128"/>
                <a:cs typeface="+mn-cs"/>
              </a:defRPr>
            </a:lvl1pPr>
          </a:lstStyle>
          <a:p>
            <a:pPr>
              <a:defRPr/>
            </a:pPr>
            <a:endParaRPr lang="fr-FR" altLang="fr-FR"/>
          </a:p>
        </p:txBody>
      </p:sp>
      <p:sp>
        <p:nvSpPr>
          <p:cNvPr id="28677" name="Rectangle 1029"/>
          <p:cNvSpPr>
            <a:spLocks noGrp="1" noChangeArrowheads="1"/>
          </p:cNvSpPr>
          <p:nvPr>
            <p:ph type="sldNum" sz="quarter" idx="3"/>
          </p:nvPr>
        </p:nvSpPr>
        <p:spPr bwMode="auto">
          <a:xfrm>
            <a:off x="4023051" y="9723542"/>
            <a:ext cx="3076249" cy="51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932" tIns="49966" rIns="99932" bIns="49966" numCol="1" anchor="b" anchorCtr="0" compatLnSpc="1">
            <a:prstTxWarp prst="textNoShape">
              <a:avLst/>
            </a:prstTxWarp>
          </a:bodyPr>
          <a:lstStyle>
            <a:lvl1pPr algn="r" eaLnBrk="1" hangingPunct="1">
              <a:lnSpc>
                <a:spcPct val="100000"/>
              </a:lnSpc>
              <a:spcBef>
                <a:spcPct val="0"/>
              </a:spcBef>
              <a:buFontTx/>
              <a:buNone/>
              <a:defRPr sz="1300" b="0">
                <a:solidFill>
                  <a:schemeClr val="tx1"/>
                </a:solidFill>
                <a:latin typeface="Arial" charset="0"/>
                <a:ea typeface="ＭＳ Ｐゴシック" charset="-128"/>
                <a:cs typeface="+mn-cs"/>
              </a:defRPr>
            </a:lvl1pPr>
          </a:lstStyle>
          <a:p>
            <a:pPr>
              <a:defRPr/>
            </a:pPr>
            <a:fld id="{5B015F17-7DE9-45E1-8322-30037BDB9505}" type="slidenum">
              <a:rPr lang="fr-FR" altLang="fr-FR"/>
              <a:pPr>
                <a:defRPr/>
              </a:pPr>
              <a:t>‹N°›</a:t>
            </a:fld>
            <a:endParaRPr lang="fr-FR" altLang="fr-FR"/>
          </a:p>
        </p:txBody>
      </p:sp>
    </p:spTree>
    <p:extLst>
      <p:ext uri="{BB962C8B-B14F-4D97-AF65-F5344CB8AC3E}">
        <p14:creationId xmlns:p14="http://schemas.microsoft.com/office/powerpoint/2010/main" val="331978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6250" cy="511071"/>
          </a:xfrm>
          <a:prstGeom prst="rect">
            <a:avLst/>
          </a:prstGeom>
        </p:spPr>
        <p:txBody>
          <a:bodyPr vert="horz" lIns="99932" tIns="49966" rIns="99932" bIns="49966" rtlCol="0"/>
          <a:lstStyle>
            <a:lvl1pPr algn="l" eaLnBrk="0" hangingPunct="0">
              <a:lnSpc>
                <a:spcPct val="100000"/>
              </a:lnSpc>
              <a:spcBef>
                <a:spcPct val="0"/>
              </a:spcBef>
              <a:buFontTx/>
              <a:buNone/>
              <a:defRPr sz="1300" b="0">
                <a:solidFill>
                  <a:schemeClr val="bg1"/>
                </a:solidFill>
                <a:ea typeface="ＭＳ Ｐゴシック" charset="-128"/>
                <a:cs typeface="+mn-cs"/>
              </a:defRPr>
            </a:lvl1pPr>
          </a:lstStyle>
          <a:p>
            <a:pPr>
              <a:defRPr/>
            </a:pPr>
            <a:endParaRPr lang="fr-FR"/>
          </a:p>
        </p:txBody>
      </p:sp>
      <p:sp>
        <p:nvSpPr>
          <p:cNvPr id="3" name="Espace réservé de la date 2"/>
          <p:cNvSpPr>
            <a:spLocks noGrp="1"/>
          </p:cNvSpPr>
          <p:nvPr>
            <p:ph type="dt" idx="1"/>
          </p:nvPr>
        </p:nvSpPr>
        <p:spPr>
          <a:xfrm>
            <a:off x="4021355" y="1"/>
            <a:ext cx="3076250" cy="511071"/>
          </a:xfrm>
          <a:prstGeom prst="rect">
            <a:avLst/>
          </a:prstGeom>
        </p:spPr>
        <p:txBody>
          <a:bodyPr vert="horz" lIns="99932" tIns="49966" rIns="99932" bIns="49966" rtlCol="0"/>
          <a:lstStyle>
            <a:lvl1pPr algn="r" eaLnBrk="0" hangingPunct="0">
              <a:lnSpc>
                <a:spcPct val="100000"/>
              </a:lnSpc>
              <a:spcBef>
                <a:spcPct val="0"/>
              </a:spcBef>
              <a:buFontTx/>
              <a:buNone/>
              <a:defRPr sz="1300" b="0">
                <a:solidFill>
                  <a:schemeClr val="bg1"/>
                </a:solidFill>
                <a:ea typeface="ＭＳ Ｐゴシック" charset="-128"/>
                <a:cs typeface="+mn-cs"/>
              </a:defRPr>
            </a:lvl1pPr>
          </a:lstStyle>
          <a:p>
            <a:pPr>
              <a:defRPr/>
            </a:pPr>
            <a:fld id="{E977EDF7-AE92-4513-9B32-03F51036018A}" type="datetimeFigureOut">
              <a:rPr lang="fr-FR"/>
              <a:pPr>
                <a:defRPr/>
              </a:pPr>
              <a:t>04/05/2017</a:t>
            </a:fld>
            <a:endParaRPr lang="fr-FR"/>
          </a:p>
        </p:txBody>
      </p:sp>
      <p:sp>
        <p:nvSpPr>
          <p:cNvPr id="4" name="Espace réservé de l'image des diapositives 3"/>
          <p:cNvSpPr>
            <a:spLocks noGrp="1" noRot="1" noChangeAspect="1"/>
          </p:cNvSpPr>
          <p:nvPr>
            <p:ph type="sldImg" idx="2"/>
          </p:nvPr>
        </p:nvSpPr>
        <p:spPr>
          <a:xfrm>
            <a:off x="777875" y="768350"/>
            <a:ext cx="5543550" cy="3838575"/>
          </a:xfrm>
          <a:prstGeom prst="rect">
            <a:avLst/>
          </a:prstGeom>
          <a:noFill/>
          <a:ln w="12700">
            <a:solidFill>
              <a:prstClr val="black"/>
            </a:solidFill>
          </a:ln>
        </p:spPr>
        <p:txBody>
          <a:bodyPr vert="horz" lIns="99932" tIns="49966" rIns="99932" bIns="49966" rtlCol="0" anchor="ctr"/>
          <a:lstStyle/>
          <a:p>
            <a:pPr lvl="0"/>
            <a:endParaRPr lang="fr-FR" noProof="0" smtClean="0"/>
          </a:p>
        </p:txBody>
      </p:sp>
      <p:sp>
        <p:nvSpPr>
          <p:cNvPr id="5" name="Espace réservé des commentaires 4"/>
          <p:cNvSpPr>
            <a:spLocks noGrp="1"/>
          </p:cNvSpPr>
          <p:nvPr>
            <p:ph type="body" sz="quarter" idx="3"/>
          </p:nvPr>
        </p:nvSpPr>
        <p:spPr>
          <a:xfrm>
            <a:off x="709252" y="4861773"/>
            <a:ext cx="5680798" cy="4604586"/>
          </a:xfrm>
          <a:prstGeom prst="rect">
            <a:avLst/>
          </a:prstGeom>
        </p:spPr>
        <p:txBody>
          <a:bodyPr vert="horz" wrap="square" lIns="99932" tIns="49966" rIns="99932" bIns="49966" numCol="1" anchor="t" anchorCtr="0" compatLnSpc="1">
            <a:prstTxWarp prst="textNoShape">
              <a:avLst/>
            </a:prstTxWarp>
          </a:bodyPr>
          <a:lstStyle/>
          <a:p>
            <a:pPr lvl="0"/>
            <a:r>
              <a:rPr lang="fr-FR" altLang="fr-FR" noProof="0" smtClean="0"/>
              <a:t>Modifiez les styles du texte du masque</a:t>
            </a:r>
          </a:p>
          <a:p>
            <a:pPr lvl="0"/>
            <a:r>
              <a:rPr lang="fr-FR" altLang="fr-FR" noProof="0" smtClean="0"/>
              <a:t>Deuxième niveau</a:t>
            </a:r>
          </a:p>
          <a:p>
            <a:pPr lvl="0"/>
            <a:r>
              <a:rPr lang="fr-FR" altLang="fr-FR" noProof="0" smtClean="0"/>
              <a:t>Troisième niveau</a:t>
            </a:r>
          </a:p>
          <a:p>
            <a:pPr lvl="0"/>
            <a:r>
              <a:rPr lang="fr-FR" altLang="fr-FR" noProof="0" smtClean="0"/>
              <a:t>Quatrième niveau</a:t>
            </a:r>
          </a:p>
          <a:p>
            <a:pPr lvl="0"/>
            <a:r>
              <a:rPr lang="fr-FR" altLang="fr-FR" noProof="0" smtClean="0"/>
              <a:t>Cinquième niveau</a:t>
            </a:r>
          </a:p>
        </p:txBody>
      </p:sp>
      <p:sp>
        <p:nvSpPr>
          <p:cNvPr id="6" name="Espace réservé du pied de page 5"/>
          <p:cNvSpPr>
            <a:spLocks noGrp="1"/>
          </p:cNvSpPr>
          <p:nvPr>
            <p:ph type="ftr" sz="quarter" idx="4"/>
          </p:nvPr>
        </p:nvSpPr>
        <p:spPr>
          <a:xfrm>
            <a:off x="1" y="9721895"/>
            <a:ext cx="3076250" cy="511071"/>
          </a:xfrm>
          <a:prstGeom prst="rect">
            <a:avLst/>
          </a:prstGeom>
        </p:spPr>
        <p:txBody>
          <a:bodyPr vert="horz" lIns="99932" tIns="49966" rIns="99932" bIns="49966" rtlCol="0" anchor="b"/>
          <a:lstStyle>
            <a:lvl1pPr algn="l" eaLnBrk="0" hangingPunct="0">
              <a:lnSpc>
                <a:spcPct val="100000"/>
              </a:lnSpc>
              <a:spcBef>
                <a:spcPct val="0"/>
              </a:spcBef>
              <a:buFontTx/>
              <a:buNone/>
              <a:defRPr sz="1300" b="0">
                <a:solidFill>
                  <a:schemeClr val="bg1"/>
                </a:solidFill>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355" y="9721895"/>
            <a:ext cx="3076250" cy="511071"/>
          </a:xfrm>
          <a:prstGeom prst="rect">
            <a:avLst/>
          </a:prstGeom>
        </p:spPr>
        <p:txBody>
          <a:bodyPr vert="horz" lIns="99932" tIns="49966" rIns="99932" bIns="49966" rtlCol="0" anchor="b"/>
          <a:lstStyle>
            <a:lvl1pPr algn="r" eaLnBrk="0" hangingPunct="0">
              <a:lnSpc>
                <a:spcPct val="100000"/>
              </a:lnSpc>
              <a:spcBef>
                <a:spcPct val="0"/>
              </a:spcBef>
              <a:buFontTx/>
              <a:buNone/>
              <a:defRPr sz="1300" b="0">
                <a:solidFill>
                  <a:schemeClr val="bg1"/>
                </a:solidFill>
                <a:ea typeface="ＭＳ Ｐゴシック" charset="-128"/>
                <a:cs typeface="+mn-cs"/>
              </a:defRPr>
            </a:lvl1pPr>
          </a:lstStyle>
          <a:p>
            <a:pPr>
              <a:defRPr/>
            </a:pPr>
            <a:fld id="{48497137-0AA0-47E5-A57B-8A3E1E6D5A86}" type="slidenum">
              <a:rPr lang="fr-FR"/>
              <a:pPr>
                <a:defRPr/>
              </a:pPr>
              <a:t>‹N°›</a:t>
            </a:fld>
            <a:endParaRPr lang="fr-FR"/>
          </a:p>
        </p:txBody>
      </p:sp>
    </p:spTree>
    <p:extLst>
      <p:ext uri="{BB962C8B-B14F-4D97-AF65-F5344CB8AC3E}">
        <p14:creationId xmlns:p14="http://schemas.microsoft.com/office/powerpoint/2010/main" val="2271151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a:t>
            </a:fld>
            <a:endParaRPr lang="fr-FR"/>
          </a:p>
        </p:txBody>
      </p:sp>
    </p:spTree>
    <p:extLst>
      <p:ext uri="{BB962C8B-B14F-4D97-AF65-F5344CB8AC3E}">
        <p14:creationId xmlns:p14="http://schemas.microsoft.com/office/powerpoint/2010/main" val="93257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a:t>
            </a:r>
            <a:r>
              <a:rPr lang="fr-FR" sz="1200" b="1" i="0" u="none" strike="noStrike" kern="1200" baseline="0" dirty="0" smtClean="0">
                <a:solidFill>
                  <a:schemeClr val="tx1"/>
                </a:solidFill>
                <a:latin typeface="+mn-lt"/>
                <a:ea typeface="+mn-ea"/>
                <a:cs typeface="+mn-cs"/>
              </a:rPr>
              <a:t>mémoire </a:t>
            </a:r>
            <a:r>
              <a:rPr lang="fr-FR" sz="1200" b="0" i="0" u="none" strike="noStrike" kern="1200" baseline="0" dirty="0" smtClean="0">
                <a:solidFill>
                  <a:schemeClr val="tx1"/>
                </a:solidFill>
                <a:latin typeface="+mn-lt"/>
                <a:ea typeface="+mn-ea"/>
                <a:cs typeface="+mn-cs"/>
              </a:rPr>
              <a:t>se définit comme la capacité à stocker et à récupérer l’information. (Masson 2014)</a:t>
            </a:r>
          </a:p>
          <a:p>
            <a:r>
              <a:rPr lang="fr-FR" sz="1200" b="0" i="0" u="none" strike="noStrike" kern="1200" baseline="0" dirty="0" smtClean="0">
                <a:solidFill>
                  <a:schemeClr val="tx1"/>
                </a:solidFill>
                <a:latin typeface="+mn-lt"/>
                <a:ea typeface="+mn-ea"/>
                <a:cs typeface="+mn-cs"/>
              </a:rPr>
              <a:t>Il s’agit donc d’un type de </a:t>
            </a:r>
            <a:r>
              <a:rPr lang="fr-FR" sz="1200" b="0" i="1" u="none" strike="noStrike" kern="1200" baseline="0" dirty="0" smtClean="0">
                <a:solidFill>
                  <a:schemeClr val="tx1"/>
                </a:solidFill>
                <a:latin typeface="+mn-lt"/>
                <a:ea typeface="+mn-ea"/>
                <a:cs typeface="+mn-cs"/>
              </a:rPr>
              <a:t>traitement de l’information</a:t>
            </a:r>
            <a:r>
              <a:rPr lang="fr-FR" sz="1200" b="0" i="0" u="none" strike="noStrike" kern="1200" baseline="0" dirty="0" smtClean="0">
                <a:solidFill>
                  <a:schemeClr val="tx1"/>
                </a:solidFill>
                <a:latin typeface="+mn-lt"/>
                <a:ea typeface="+mn-ea"/>
                <a:cs typeface="+mn-cs"/>
              </a:rPr>
              <a:t>.</a:t>
            </a:r>
            <a:r>
              <a:rPr lang="fr-FR" baseline="0" dirty="0" smtClean="0"/>
              <a:t> </a:t>
            </a:r>
          </a:p>
          <a:p>
            <a:r>
              <a:rPr lang="fr-FR" baseline="0" dirty="0" smtClean="0"/>
              <a:t>nous allons utilisé le modèle de traitement de l’information d’Atkinson &amp; </a:t>
            </a:r>
            <a:r>
              <a:rPr lang="fr-FR" baseline="0" dirty="0" err="1" smtClean="0"/>
              <a:t>Shiffrin</a:t>
            </a:r>
            <a:r>
              <a:rPr lang="fr-FR" baseline="0" dirty="0" smtClean="0"/>
              <a:t> 1968</a:t>
            </a:r>
          </a:p>
          <a:p>
            <a:endParaRPr lang="fr-FR" baseline="0" dirty="0" smtClean="0"/>
          </a:p>
          <a:p>
            <a:r>
              <a:rPr lang="fr-FR" dirty="0" smtClean="0"/>
              <a:t>Lors d’un cours ou de la résolution d’un cas pratique l’étudiant</a:t>
            </a:r>
            <a:r>
              <a:rPr lang="fr-FR" baseline="0" dirty="0" smtClean="0"/>
              <a:t> reçoit des informations</a:t>
            </a:r>
          </a:p>
          <a:p>
            <a:r>
              <a:rPr lang="fr-FR" baseline="0" dirty="0" smtClean="0"/>
              <a:t>Il écoute le cours , il lit l’énoncé </a:t>
            </a:r>
          </a:p>
          <a:p>
            <a:pPr defTabSz="990478">
              <a:defRPr/>
            </a:pPr>
            <a:r>
              <a:rPr lang="fr-FR" baseline="0" dirty="0" smtClean="0"/>
              <a:t>Ces information arrivent dans la Mémoire Sensorielle MS</a:t>
            </a:r>
          </a:p>
          <a:p>
            <a:endParaRPr lang="fr-FR" baseline="0" dirty="0" smtClean="0"/>
          </a:p>
          <a:p>
            <a:r>
              <a:rPr lang="fr-FR" baseline="0" dirty="0" smtClean="0"/>
              <a:t>L’étudiant sélectionne alors les informations qu’il trouve importantes ou pertinentes : et les envoie en Mémoire De Travail MDT (stockage 7±2 item et moins d’1mn)</a:t>
            </a:r>
          </a:p>
          <a:p>
            <a:r>
              <a:rPr lang="fr-FR" baseline="0" dirty="0" smtClean="0"/>
              <a:t>(expérience </a:t>
            </a:r>
            <a:r>
              <a:rPr lang="en-US" sz="1300" dirty="0" smtClean="0"/>
              <a:t>Miller</a:t>
            </a:r>
            <a:r>
              <a:rPr lang="fr-FR" baseline="0" dirty="0" smtClean="0"/>
              <a:t> : si je vous demande de retenir une liste de mots en moyenne vous allez retenir en moyenne 7+-2 mots et plus si c’est mot ont un sens, un intérêt, sinon le reste est oublié)</a:t>
            </a:r>
          </a:p>
          <a:p>
            <a:r>
              <a:rPr lang="fr-FR" baseline="0" dirty="0" smtClean="0"/>
              <a:t>Ces mots , ces informations sont alors encodés et envoyés  dans la  Mémoire à Long Terme MLT (stockage infini et temps infini)</a:t>
            </a:r>
          </a:p>
          <a:p>
            <a:r>
              <a:rPr lang="fr-FR" baseline="0" dirty="0" smtClean="0"/>
              <a:t>Ils peuvent y rester très longtemps surtout si vous les réactiver régulièrement surtout au début</a:t>
            </a:r>
          </a:p>
          <a:p>
            <a:r>
              <a:rPr lang="fr-FR" baseline="0" dirty="0" smtClean="0"/>
              <a:t>Lors de la résolution d’un </a:t>
            </a:r>
            <a:r>
              <a:rPr lang="fr-FR" baseline="0" dirty="0" err="1" smtClean="0"/>
              <a:t>pb</a:t>
            </a:r>
            <a:r>
              <a:rPr lang="fr-FR" baseline="0" dirty="0" smtClean="0"/>
              <a:t> l’étudiant va récupérer de l’information et cela se fait plus ou moins bien</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10</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baseline="0" dirty="0" smtClean="0"/>
              <a:t>On pose deux questions :</a:t>
            </a:r>
          </a:p>
          <a:p>
            <a:r>
              <a:rPr lang="fr-FR" dirty="0" smtClean="0"/>
              <a:t>1-Date</a:t>
            </a:r>
            <a:r>
              <a:rPr lang="fr-FR" baseline="0" dirty="0" smtClean="0"/>
              <a:t> de la bataille de Marignan</a:t>
            </a:r>
            <a:r>
              <a:rPr lang="fr-FR" dirty="0" smtClean="0"/>
              <a:t>?</a:t>
            </a:r>
          </a:p>
          <a:p>
            <a:r>
              <a:rPr lang="fr-FR" dirty="0" smtClean="0"/>
              <a:t>2 Qu’avez-vous mangé</a:t>
            </a:r>
            <a:r>
              <a:rPr lang="fr-FR" baseline="0" dirty="0" smtClean="0"/>
              <a:t> hier </a:t>
            </a:r>
            <a:r>
              <a:rPr lang="fr-FR" dirty="0" smtClean="0"/>
              <a:t>soir ?</a:t>
            </a:r>
          </a:p>
          <a:p>
            <a:endParaRPr lang="fr-FR" dirty="0" smtClean="0"/>
          </a:p>
          <a:p>
            <a:r>
              <a:rPr lang="fr-FR" b="1" dirty="0" smtClean="0"/>
              <a:t>Réponses</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1-1515</a:t>
            </a:r>
            <a:r>
              <a:rPr lang="fr-FR" baseline="0" dirty="0" smtClean="0"/>
              <a:t> sans réfléchir Marignan  (Victoire de François 1</a:t>
            </a:r>
            <a:r>
              <a:rPr lang="fr-FR" baseline="30000" dirty="0" smtClean="0"/>
              <a:t>er</a:t>
            </a:r>
            <a:r>
              <a:rPr lang="fr-FR" baseline="0" dirty="0" smtClean="0"/>
              <a:t> contre les suisses à Marignan en Italie) </a:t>
            </a:r>
            <a:r>
              <a:rPr lang="fr-FR" sz="1200" b="1" i="0" u="none" strike="noStrike" kern="1200" baseline="0" dirty="0" smtClean="0">
                <a:solidFill>
                  <a:schemeClr val="tx1"/>
                </a:solidFill>
                <a:latin typeface="+mn-lt"/>
                <a:ea typeface="+mn-ea"/>
                <a:cs typeface="+mn-cs"/>
              </a:rPr>
              <a:t>Utilisation de la mémoire implicite</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2- on se rappelle où on était hier, </a:t>
            </a:r>
            <a:r>
              <a:rPr lang="fr-FR" sz="1200" b="0" i="0" u="none" strike="noStrike" kern="1200" baseline="0" dirty="0" err="1" smtClean="0">
                <a:solidFill>
                  <a:schemeClr val="tx1"/>
                </a:solidFill>
                <a:latin typeface="+mn-lt"/>
                <a:ea typeface="+mn-ea"/>
                <a:cs typeface="+mn-cs"/>
              </a:rPr>
              <a:t>etc</a:t>
            </a:r>
            <a:r>
              <a:rPr lang="fr-FR" sz="1200" b="0" i="0" u="none" strike="noStrike" kern="1200" baseline="0" dirty="0" smtClean="0">
                <a:solidFill>
                  <a:schemeClr val="tx1"/>
                </a:solidFill>
                <a:latin typeface="+mn-lt"/>
                <a:ea typeface="+mn-ea"/>
                <a:cs typeface="+mn-cs"/>
              </a:rPr>
              <a:t>  : on reconstruit l’information </a:t>
            </a:r>
            <a:r>
              <a:rPr lang="fr-FR" sz="1200" b="1" i="0" u="none" strike="noStrike" kern="1200" baseline="0" dirty="0" smtClean="0">
                <a:solidFill>
                  <a:schemeClr val="tx1"/>
                </a:solidFill>
                <a:latin typeface="+mn-lt"/>
                <a:ea typeface="+mn-ea"/>
                <a:cs typeface="+mn-cs"/>
              </a:rPr>
              <a:t>utilisation</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de la mémoire explicite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Donc la mémoire n’est pas qu’un meuble  à accès direct (MLT implicite, on y stock les automatismes, habiletés)</a:t>
            </a:r>
          </a:p>
          <a:p>
            <a:r>
              <a:rPr lang="fr-FR" sz="1200" b="0" i="0" u="none" strike="noStrike" kern="1200" baseline="0" dirty="0" smtClean="0">
                <a:solidFill>
                  <a:schemeClr val="tx1"/>
                </a:solidFill>
                <a:latin typeface="+mn-lt"/>
                <a:ea typeface="+mn-ea"/>
                <a:cs typeface="+mn-cs"/>
              </a:rPr>
              <a:t>Mais aussi un réseau (les concepts)</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Mais les automatisme font soulager la MDT lors de la résolution de problèmes </a:t>
            </a:r>
            <a:endParaRPr lang="fr-FR" b="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11</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b="0" i="0" u="none" strike="noStrike" kern="1200" baseline="0" dirty="0" smtClean="0">
                <a:solidFill>
                  <a:schemeClr val="tx1"/>
                </a:solidFill>
                <a:latin typeface="+mn-lt"/>
                <a:ea typeface="+mn-ea"/>
                <a:cs typeface="+mn-cs"/>
              </a:rPr>
              <a:t>Dans son cours au collège de France « les grands principes de l’apprentissage », S. Dehaene  (cours en ligne) </a:t>
            </a:r>
          </a:p>
          <a:p>
            <a:pPr marL="0" indent="0">
              <a:buNone/>
            </a:pPr>
            <a:r>
              <a:rPr lang="fr-FR" sz="1200" b="0" i="0" u="none" strike="noStrike" kern="1200" baseline="0" dirty="0" smtClean="0">
                <a:solidFill>
                  <a:schemeClr val="tx1"/>
                </a:solidFill>
                <a:latin typeface="+mn-lt"/>
                <a:ea typeface="+mn-ea"/>
                <a:cs typeface="+mn-cs"/>
              </a:rPr>
              <a:t>donne quatre piliers de l’apprentissage :</a:t>
            </a:r>
          </a:p>
          <a:p>
            <a:pPr marL="0" indent="0">
              <a:buNone/>
            </a:pPr>
            <a:endParaRPr lang="fr-FR" sz="1200" b="1" i="0" u="none" strike="noStrike" kern="1200" baseline="0" dirty="0" smtClean="0">
              <a:solidFill>
                <a:schemeClr val="tx1"/>
              </a:solidFill>
              <a:latin typeface="+mn-lt"/>
              <a:ea typeface="+mn-ea"/>
              <a:cs typeface="+mn-cs"/>
            </a:endParaRPr>
          </a:p>
          <a:p>
            <a:pPr marL="0" indent="0">
              <a:buNone/>
            </a:pPr>
            <a:r>
              <a:rPr lang="fr-FR" sz="1200" b="1" i="0" u="none" strike="noStrike" kern="1200" baseline="0" dirty="0" smtClean="0">
                <a:solidFill>
                  <a:schemeClr val="tx1"/>
                </a:solidFill>
                <a:latin typeface="+mn-lt"/>
                <a:ea typeface="+mn-ea"/>
                <a:cs typeface="+mn-cs"/>
              </a:rPr>
              <a:t>1) </a:t>
            </a:r>
            <a:r>
              <a:rPr lang="fr-FR" sz="1200" b="0" i="0" u="none" strike="noStrike" kern="1200" baseline="0" dirty="0" smtClean="0">
                <a:solidFill>
                  <a:schemeClr val="tx1"/>
                </a:solidFill>
                <a:latin typeface="+mn-lt"/>
                <a:ea typeface="+mn-ea"/>
                <a:cs typeface="+mn-cs"/>
              </a:rPr>
              <a:t>« L'attention est le burin de la mémoire ». </a:t>
            </a:r>
          </a:p>
          <a:p>
            <a:pPr marL="0" indent="0">
              <a:buNone/>
            </a:pPr>
            <a:r>
              <a:rPr lang="fr-FR" sz="1200" b="0" i="0" u="none" strike="noStrike" kern="1200" baseline="0" dirty="0" smtClean="0">
                <a:solidFill>
                  <a:schemeClr val="tx1"/>
                </a:solidFill>
                <a:latin typeface="+mn-lt"/>
                <a:ea typeface="+mn-ea"/>
                <a:cs typeface="+mn-cs"/>
              </a:rPr>
              <a:t>Le test  permet </a:t>
            </a:r>
            <a:r>
              <a:rPr lang="fr-FR" sz="1200" b="1" i="0" u="none" strike="noStrike" kern="1200" baseline="0" dirty="0" smtClean="0">
                <a:solidFill>
                  <a:schemeClr val="tx1"/>
                </a:solidFill>
                <a:latin typeface="+mn-lt"/>
                <a:ea typeface="+mn-ea"/>
                <a:cs typeface="+mn-cs"/>
              </a:rPr>
              <a:t>d’orienter l’attention </a:t>
            </a:r>
            <a:r>
              <a:rPr lang="fr-FR" sz="1200" b="0" i="0" u="none" strike="noStrike" kern="1200" baseline="0" dirty="0" smtClean="0">
                <a:solidFill>
                  <a:schemeClr val="tx1"/>
                </a:solidFill>
                <a:latin typeface="+mn-lt"/>
                <a:ea typeface="+mn-ea"/>
                <a:cs typeface="+mn-cs"/>
              </a:rPr>
              <a:t>de l’étudiant sur les points importants du cours </a:t>
            </a:r>
          </a:p>
          <a:p>
            <a:pPr marL="0" indent="0">
              <a:buNone/>
            </a:pPr>
            <a:r>
              <a:rPr lang="fr-FR" sz="1200" b="0" i="0" u="none" strike="noStrike" kern="1200" baseline="0" dirty="0" smtClean="0">
                <a:solidFill>
                  <a:schemeClr val="tx1"/>
                </a:solidFill>
                <a:latin typeface="+mn-lt"/>
                <a:ea typeface="+mn-ea"/>
                <a:cs typeface="+mn-cs"/>
              </a:rPr>
              <a:t>et lui permet </a:t>
            </a:r>
            <a:r>
              <a:rPr lang="fr-FR" sz="1200" b="1" i="0" u="none" strike="noStrike" kern="1200" baseline="0" dirty="0" smtClean="0">
                <a:solidFill>
                  <a:schemeClr val="tx1"/>
                </a:solidFill>
                <a:latin typeface="+mn-lt"/>
                <a:ea typeface="+mn-ea"/>
                <a:cs typeface="+mn-cs"/>
              </a:rPr>
              <a:t>de se concentrer </a:t>
            </a:r>
            <a:r>
              <a:rPr lang="fr-FR" sz="1200" b="0" i="0" u="none" strike="noStrike" kern="1200" baseline="0" dirty="0" smtClean="0">
                <a:solidFill>
                  <a:schemeClr val="tx1"/>
                </a:solidFill>
                <a:latin typeface="+mn-lt"/>
                <a:ea typeface="+mn-ea"/>
                <a:cs typeface="+mn-cs"/>
              </a:rPr>
              <a:t>(au début du cours)</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Le rituel </a:t>
            </a:r>
            <a:r>
              <a:rPr lang="fr-FR" sz="1200" b="0" i="0" u="none" strike="noStrike" kern="1200" baseline="0" dirty="0" smtClean="0">
                <a:solidFill>
                  <a:schemeClr val="tx1"/>
                </a:solidFill>
                <a:latin typeface="+mn-lt"/>
                <a:ea typeface="+mn-ea"/>
                <a:cs typeface="+mn-cs"/>
              </a:rPr>
              <a:t>qui permet à l’étudiant de se mettre en « situation mentale » pour travailler : permet de ranger les portables, oublier la discussion avec son voisin, etc. (Philippe </a:t>
            </a:r>
            <a:r>
              <a:rPr lang="fr-FR" sz="1200" b="0" i="0" u="none" strike="noStrike" kern="1200" baseline="0" dirty="0" err="1" smtClean="0">
                <a:solidFill>
                  <a:schemeClr val="tx1"/>
                </a:solidFill>
                <a:latin typeface="+mn-lt"/>
                <a:ea typeface="+mn-ea"/>
                <a:cs typeface="+mn-cs"/>
              </a:rPr>
              <a:t>Meirieu</a:t>
            </a:r>
            <a:r>
              <a:rPr lang="fr-FR" sz="1200" b="0" i="0" u="none" strike="noStrike" kern="1200" baseline="0" dirty="0" smtClean="0">
                <a:solidFill>
                  <a:schemeClr val="tx1"/>
                </a:solidFill>
                <a:latin typeface="+mn-lt"/>
                <a:ea typeface="+mn-ea"/>
                <a:cs typeface="+mn-cs"/>
              </a:rPr>
              <a:t>)</a:t>
            </a:r>
          </a:p>
          <a:p>
            <a:pPr marL="0" indent="0">
              <a:buNone/>
            </a:pPr>
            <a:endParaRPr lang="fr-FR" sz="1200" b="0" i="0" u="none" strike="noStrike" kern="1200" baseline="0" dirty="0" smtClean="0">
              <a:solidFill>
                <a:schemeClr val="tx1"/>
              </a:solidFill>
              <a:latin typeface="+mn-lt"/>
              <a:ea typeface="+mn-ea"/>
              <a:cs typeface="+mn-cs"/>
            </a:endParaRPr>
          </a:p>
          <a:p>
            <a:pPr marL="0" indent="0">
              <a:buNone/>
            </a:pPr>
            <a:endParaRPr lang="fr-FR"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i="0" u="none" strike="noStrike" kern="1200" baseline="0" dirty="0" smtClean="0">
                <a:solidFill>
                  <a:schemeClr val="tx1"/>
                </a:solidFill>
                <a:latin typeface="+mn-lt"/>
                <a:ea typeface="+mn-ea"/>
                <a:cs typeface="+mn-cs"/>
              </a:rPr>
              <a:t>2) </a:t>
            </a:r>
            <a:r>
              <a:rPr lang="fr-FR" sz="1200" b="0" i="0" u="none" strike="noStrike" kern="1200" baseline="0" dirty="0" smtClean="0">
                <a:solidFill>
                  <a:schemeClr val="tx1"/>
                </a:solidFill>
                <a:latin typeface="+mn-lt"/>
                <a:ea typeface="+mn-ea"/>
                <a:cs typeface="+mn-cs"/>
              </a:rPr>
              <a:t>Le test nécessite  de </a:t>
            </a:r>
            <a:r>
              <a:rPr lang="fr-FR" sz="1200" b="1" i="0" u="none" strike="noStrike" kern="1200" baseline="0" dirty="0" smtClean="0">
                <a:solidFill>
                  <a:schemeClr val="tx1"/>
                </a:solidFill>
                <a:latin typeface="+mn-lt"/>
                <a:ea typeface="+mn-ea"/>
                <a:cs typeface="+mn-cs"/>
              </a:rPr>
              <a:t>récupérer l’information en mémoire de travail  </a:t>
            </a:r>
            <a:r>
              <a:rPr lang="fr-FR" sz="1200" b="0" i="0" u="none" strike="noStrike" kern="1200" baseline="0" dirty="0" smtClean="0">
                <a:solidFill>
                  <a:schemeClr val="tx1"/>
                </a:solidFill>
                <a:latin typeface="+mn-lt"/>
                <a:ea typeface="+mn-ea"/>
                <a:cs typeface="+mn-cs"/>
              </a:rPr>
              <a:t>et donc </a:t>
            </a:r>
            <a:r>
              <a:rPr lang="fr-FR" sz="1200" b="1" i="0" u="none" strike="noStrike" kern="1200" baseline="0" dirty="0" smtClean="0">
                <a:solidFill>
                  <a:schemeClr val="tx1"/>
                </a:solidFill>
                <a:latin typeface="+mn-lt"/>
                <a:ea typeface="+mn-ea"/>
                <a:cs typeface="+mn-cs"/>
              </a:rPr>
              <a:t>consolider ses connaissances (</a:t>
            </a:r>
            <a:r>
              <a:rPr lang="fr-FR" sz="1200" b="0" i="0" u="none" strike="noStrike" kern="1200" baseline="0" dirty="0" smtClean="0">
                <a:solidFill>
                  <a:schemeClr val="tx1"/>
                </a:solidFill>
                <a:latin typeface="+mn-lt"/>
                <a:ea typeface="+mn-ea"/>
                <a:cs typeface="+mn-cs"/>
              </a:rPr>
              <a:t>Courbe d’oubli d’</a:t>
            </a:r>
            <a:r>
              <a:rPr lang="fr-FR" sz="1200" b="0" i="0" u="none" strike="noStrike" kern="1200" baseline="0" dirty="0" err="1" smtClean="0">
                <a:solidFill>
                  <a:schemeClr val="tx1"/>
                </a:solidFill>
                <a:latin typeface="+mn-lt"/>
                <a:ea typeface="+mn-ea"/>
                <a:cs typeface="+mn-cs"/>
              </a:rPr>
              <a:t>eggengaum</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Il n’y a qu’à se remémorer nos premiers pas vers le permis de conduire : au début il y a un effort conscient explicite</a:t>
            </a:r>
          </a:p>
          <a:p>
            <a:r>
              <a:rPr lang="fr-FR" sz="1200" b="0" i="0" u="none" strike="noStrike" kern="1200" baseline="0" dirty="0" smtClean="0">
                <a:solidFill>
                  <a:schemeClr val="tx1"/>
                </a:solidFill>
                <a:latin typeface="+mn-lt"/>
                <a:ea typeface="+mn-ea"/>
                <a:cs typeface="+mn-cs"/>
              </a:rPr>
              <a:t>puis progressivement, en se transférant vers des réseaux non conscients, plus rapides, plus efficaces, le cerveau parvient à une automatisation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1"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i="0" u="none" strike="noStrike" kern="1200" baseline="0" dirty="0" smtClean="0">
                <a:solidFill>
                  <a:schemeClr val="tx1"/>
                </a:solidFill>
                <a:latin typeface="+mn-lt"/>
                <a:ea typeface="+mn-ea"/>
                <a:cs typeface="+mn-cs"/>
              </a:rPr>
              <a:t>3) </a:t>
            </a:r>
            <a:r>
              <a:rPr lang="fr-FR" sz="1200" b="0" i="0" u="none" strike="noStrike" kern="1200" baseline="0" dirty="0" smtClean="0">
                <a:solidFill>
                  <a:schemeClr val="tx1"/>
                </a:solidFill>
                <a:latin typeface="+mn-lt"/>
                <a:ea typeface="+mn-ea"/>
                <a:cs typeface="+mn-cs"/>
              </a:rPr>
              <a:t>Le test permet à l’étudiant de </a:t>
            </a:r>
            <a:r>
              <a:rPr lang="fr-FR" sz="1200" b="1" i="0" u="none" strike="noStrike" kern="1200" baseline="0" dirty="0" smtClean="0">
                <a:solidFill>
                  <a:schemeClr val="tx1"/>
                </a:solidFill>
                <a:latin typeface="+mn-lt"/>
                <a:ea typeface="+mn-ea"/>
                <a:cs typeface="+mn-cs"/>
              </a:rPr>
              <a:t>mesurer l’écart </a:t>
            </a:r>
            <a:r>
              <a:rPr lang="fr-FR" sz="1200" b="0" i="0" u="none" strike="noStrike" kern="1200" baseline="0" dirty="0" smtClean="0">
                <a:solidFill>
                  <a:schemeClr val="tx1"/>
                </a:solidFill>
                <a:latin typeface="+mn-lt"/>
                <a:ea typeface="+mn-ea"/>
                <a:cs typeface="+mn-cs"/>
              </a:rPr>
              <a:t>entre ce qu’il sait et ce qu’il devrait savoir sans tester la fiabilité d’une connaissance, on restera dans une illusion de savoir. « j’avais pourtant bien réviser ! »</a:t>
            </a:r>
          </a:p>
          <a:p>
            <a:r>
              <a:rPr lang="fr-FR" sz="1200" b="0" i="0" u="none" strike="noStrike" kern="1200" baseline="0" dirty="0" smtClean="0">
                <a:solidFill>
                  <a:schemeClr val="tx1"/>
                </a:solidFill>
                <a:latin typeface="+mn-lt"/>
                <a:ea typeface="+mn-ea"/>
                <a:cs typeface="+mn-cs"/>
              </a:rPr>
              <a:t>L’erreur est humaine mais aussi… indispensable  pour qui loin de l’ignorer, doit la dépasser. elle permet de se corriger et d’améliorer ses connaissances  </a:t>
            </a:r>
            <a:r>
              <a:rPr lang="fr-FR" sz="1200" b="1" i="0" u="none" strike="noStrike" kern="1200" baseline="0" dirty="0" smtClean="0">
                <a:solidFill>
                  <a:schemeClr val="tx1"/>
                </a:solidFill>
                <a:latin typeface="+mn-lt"/>
                <a:ea typeface="+mn-ea"/>
                <a:cs typeface="+mn-cs"/>
              </a:rPr>
              <a:t>(plasticité du cerveau)</a:t>
            </a:r>
            <a:r>
              <a:rPr lang="fr-FR" sz="1200" b="0" i="0" u="none" strike="noStrike" kern="1200" baseline="0" dirty="0" smtClean="0">
                <a:solidFill>
                  <a:schemeClr val="tx1"/>
                </a:solidFill>
                <a:latin typeface="+mn-lt"/>
                <a:ea typeface="+mn-ea"/>
                <a:cs typeface="+mn-cs"/>
              </a:rPr>
              <a:t>. Le retour d’information est donc essentiel.</a:t>
            </a:r>
          </a:p>
          <a:p>
            <a:r>
              <a:rPr lang="fr-FR" sz="1200" b="0" i="0" u="none" strike="noStrike" kern="1200" baseline="0" dirty="0" smtClean="0">
                <a:solidFill>
                  <a:schemeClr val="tx1"/>
                </a:solidFill>
                <a:latin typeface="+mn-lt"/>
                <a:ea typeface="+mn-ea"/>
                <a:cs typeface="+mn-cs"/>
              </a:rPr>
              <a:t>D’autre part, pour être fertile l’erreur ne doit ne pas être trop sanctionnée, le stress étant un inhibiteur d’apprentissage.</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4) </a:t>
            </a:r>
            <a:r>
              <a:rPr lang="fr-FR" sz="1200" b="0" i="0" u="none" strike="noStrike" kern="1200" baseline="0" dirty="0" smtClean="0">
                <a:solidFill>
                  <a:schemeClr val="tx1"/>
                </a:solidFill>
                <a:latin typeface="+mn-lt"/>
                <a:ea typeface="+mn-ea"/>
                <a:cs typeface="+mn-cs"/>
              </a:rPr>
              <a:t>« Ce qui touche le </a:t>
            </a:r>
            <a:r>
              <a:rPr lang="fr-FR" sz="1200" b="0" i="0" u="none" strike="noStrike" kern="1200" baseline="0" dirty="0" err="1" smtClean="0">
                <a:solidFill>
                  <a:schemeClr val="tx1"/>
                </a:solidFill>
                <a:latin typeface="+mn-lt"/>
                <a:ea typeface="+mn-ea"/>
                <a:cs typeface="+mn-cs"/>
              </a:rPr>
              <a:t>coeur</a:t>
            </a:r>
            <a:r>
              <a:rPr lang="fr-FR" sz="1200" b="0" i="0" u="none" strike="noStrike" kern="1200" baseline="0" dirty="0" smtClean="0">
                <a:solidFill>
                  <a:schemeClr val="tx1"/>
                </a:solidFill>
                <a:latin typeface="+mn-lt"/>
                <a:ea typeface="+mn-ea"/>
                <a:cs typeface="+mn-cs"/>
              </a:rPr>
              <a:t> se grave dans la mémoire », disait  Voltaire… : (</a:t>
            </a:r>
            <a:r>
              <a:rPr lang="fr-FR" sz="1200" b="1" i="0" u="none" strike="noStrike" kern="1200" baseline="0" dirty="0" smtClean="0">
                <a:solidFill>
                  <a:schemeClr val="tx1"/>
                </a:solidFill>
                <a:latin typeface="+mn-lt"/>
                <a:ea typeface="+mn-ea"/>
                <a:cs typeface="+mn-cs"/>
              </a:rPr>
              <a:t>noradrénaline</a:t>
            </a:r>
            <a:r>
              <a:rPr lang="fr-FR" sz="1200" b="0" i="0" u="none" strike="noStrike" kern="1200" baseline="0" dirty="0" smtClean="0">
                <a:solidFill>
                  <a:schemeClr val="tx1"/>
                </a:solidFill>
                <a:latin typeface="+mn-lt"/>
                <a:ea typeface="+mn-ea"/>
                <a:cs typeface="+mn-cs"/>
              </a:rPr>
              <a:t>, neurotransmetteur libéré en plus grande quantité lorsque nous sommes excités ou tendus </a:t>
            </a:r>
          </a:p>
          <a:p>
            <a:r>
              <a:rPr lang="fr-FR" dirty="0" smtClean="0"/>
              <a:t>Motivation </a:t>
            </a:r>
            <a:r>
              <a:rPr lang="fr-FR" dirty="0" err="1" smtClean="0"/>
              <a:t>élévée</a:t>
            </a:r>
            <a:endParaRPr lang="fr-FR" dirty="0" smtClean="0"/>
          </a:p>
          <a:p>
            <a:r>
              <a:rPr lang="fr-FR" dirty="0" smtClean="0"/>
              <a:t>Évaluation centrée sur le progrès</a:t>
            </a:r>
          </a:p>
          <a:p>
            <a:r>
              <a:rPr lang="fr-FR" dirty="0" smtClean="0"/>
              <a:t>Développement de but de maîtrise et non pas note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condition, impérativement, d’être d’une part activement remarquée 4)</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12</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b="1" i="0" u="none" strike="noStrike" kern="1200" baseline="0" dirty="0" smtClean="0">
                <a:solidFill>
                  <a:schemeClr val="tx1"/>
                </a:solidFill>
                <a:latin typeface="+mn-lt"/>
                <a:ea typeface="+mn-ea"/>
                <a:cs typeface="+mn-cs"/>
              </a:rPr>
              <a:t>Beaucoup d’informations</a:t>
            </a:r>
          </a:p>
          <a:p>
            <a:pPr marL="0" indent="0">
              <a:buNone/>
            </a:pPr>
            <a:endParaRPr lang="fr-FR" sz="1200" b="0" i="0" u="none" strike="noStrike" kern="1200" baseline="0" dirty="0" smtClean="0">
              <a:solidFill>
                <a:schemeClr val="tx1"/>
              </a:solidFill>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13</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b="1" i="0" u="none" strike="noStrike" kern="1200" baseline="0" dirty="0" smtClean="0">
                <a:solidFill>
                  <a:schemeClr val="tx1"/>
                </a:solidFill>
                <a:latin typeface="+mn-lt"/>
                <a:ea typeface="+mn-ea"/>
                <a:cs typeface="+mn-cs"/>
              </a:rPr>
              <a:t>1) </a:t>
            </a:r>
            <a:r>
              <a:rPr lang="fr-FR" sz="1200" b="0" i="0" u="none" strike="noStrike" kern="1200" baseline="0" dirty="0" smtClean="0">
                <a:solidFill>
                  <a:schemeClr val="tx1"/>
                </a:solidFill>
                <a:latin typeface="+mn-lt"/>
                <a:ea typeface="+mn-ea"/>
                <a:cs typeface="+mn-cs"/>
              </a:rPr>
              <a:t>« L'attention est le burin de la mémoire ». </a:t>
            </a:r>
          </a:p>
          <a:p>
            <a:pPr marL="0" indent="0">
              <a:buNone/>
            </a:pPr>
            <a:r>
              <a:rPr lang="fr-FR" sz="1200" b="0" i="0" u="none" strike="noStrike" kern="1200" baseline="0" dirty="0" smtClean="0">
                <a:solidFill>
                  <a:schemeClr val="tx1"/>
                </a:solidFill>
                <a:latin typeface="+mn-lt"/>
                <a:ea typeface="+mn-ea"/>
                <a:cs typeface="+mn-cs"/>
              </a:rPr>
              <a:t>Le test  permet </a:t>
            </a:r>
            <a:r>
              <a:rPr lang="fr-FR" sz="1200" b="1" i="0" u="none" strike="noStrike" kern="1200" baseline="0" dirty="0" smtClean="0">
                <a:solidFill>
                  <a:schemeClr val="tx1"/>
                </a:solidFill>
                <a:latin typeface="+mn-lt"/>
                <a:ea typeface="+mn-ea"/>
                <a:cs typeface="+mn-cs"/>
              </a:rPr>
              <a:t>d’orienter l’attention </a:t>
            </a:r>
            <a:r>
              <a:rPr lang="fr-FR" sz="1200" b="0" i="0" u="none" strike="noStrike" kern="1200" baseline="0" dirty="0" smtClean="0">
                <a:solidFill>
                  <a:schemeClr val="tx1"/>
                </a:solidFill>
                <a:latin typeface="+mn-lt"/>
                <a:ea typeface="+mn-ea"/>
                <a:cs typeface="+mn-cs"/>
              </a:rPr>
              <a:t>de l’étudiant sur les points importants du cours </a:t>
            </a:r>
          </a:p>
          <a:p>
            <a:pPr marL="0" indent="0">
              <a:buNone/>
            </a:pPr>
            <a:r>
              <a:rPr lang="fr-FR" sz="1200" b="0" i="0" u="none" strike="noStrike" kern="1200" baseline="0" dirty="0" smtClean="0">
                <a:solidFill>
                  <a:schemeClr val="tx1"/>
                </a:solidFill>
                <a:latin typeface="+mn-lt"/>
                <a:ea typeface="+mn-ea"/>
                <a:cs typeface="+mn-cs"/>
              </a:rPr>
              <a:t>et lui permet </a:t>
            </a:r>
            <a:r>
              <a:rPr lang="fr-FR" sz="1200" b="1" i="0" u="none" strike="noStrike" kern="1200" baseline="0" dirty="0" smtClean="0">
                <a:solidFill>
                  <a:schemeClr val="tx1"/>
                </a:solidFill>
                <a:latin typeface="+mn-lt"/>
                <a:ea typeface="+mn-ea"/>
                <a:cs typeface="+mn-cs"/>
              </a:rPr>
              <a:t>de se concentrer </a:t>
            </a:r>
            <a:r>
              <a:rPr lang="fr-FR" sz="1200" b="0" i="0" u="none" strike="noStrike" kern="1200" baseline="0" dirty="0" smtClean="0">
                <a:solidFill>
                  <a:schemeClr val="tx1"/>
                </a:solidFill>
                <a:latin typeface="+mn-lt"/>
                <a:ea typeface="+mn-ea"/>
                <a:cs typeface="+mn-cs"/>
              </a:rPr>
              <a:t>(au début du cours)</a:t>
            </a: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14</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i="0" u="none" strike="noStrike" kern="1200" baseline="0" dirty="0" smtClean="0">
                <a:solidFill>
                  <a:schemeClr val="tx1"/>
                </a:solidFill>
                <a:latin typeface="+mn-lt"/>
                <a:ea typeface="+mn-ea"/>
                <a:cs typeface="+mn-cs"/>
              </a:rPr>
              <a:t>2) </a:t>
            </a:r>
            <a:r>
              <a:rPr lang="fr-FR" sz="1200" b="0" i="0" u="none" strike="noStrike" kern="1200" baseline="0" dirty="0" smtClean="0">
                <a:solidFill>
                  <a:schemeClr val="tx1"/>
                </a:solidFill>
                <a:latin typeface="+mn-lt"/>
                <a:ea typeface="+mn-ea"/>
                <a:cs typeface="+mn-cs"/>
              </a:rPr>
              <a:t>Le test nécessite  de </a:t>
            </a:r>
            <a:r>
              <a:rPr lang="fr-FR" sz="1200" b="1" i="0" u="none" strike="noStrike" kern="1200" baseline="0" dirty="0" smtClean="0">
                <a:solidFill>
                  <a:schemeClr val="tx1"/>
                </a:solidFill>
                <a:latin typeface="+mn-lt"/>
                <a:ea typeface="+mn-ea"/>
                <a:cs typeface="+mn-cs"/>
              </a:rPr>
              <a:t>récupérer l’information en mémoire de travail  </a:t>
            </a:r>
            <a:r>
              <a:rPr lang="fr-FR" sz="1200" b="0" i="0" u="none" strike="noStrike" kern="1200" baseline="0" dirty="0" smtClean="0">
                <a:solidFill>
                  <a:schemeClr val="tx1"/>
                </a:solidFill>
                <a:latin typeface="+mn-lt"/>
                <a:ea typeface="+mn-ea"/>
                <a:cs typeface="+mn-cs"/>
              </a:rPr>
              <a:t>et donc </a:t>
            </a:r>
            <a:r>
              <a:rPr lang="fr-FR" sz="1200" b="1" i="0" u="none" strike="noStrike" kern="1200" baseline="0" dirty="0" smtClean="0">
                <a:solidFill>
                  <a:schemeClr val="tx1"/>
                </a:solidFill>
                <a:latin typeface="+mn-lt"/>
                <a:ea typeface="+mn-ea"/>
                <a:cs typeface="+mn-cs"/>
              </a:rPr>
              <a:t>consolider ses connaissances (</a:t>
            </a:r>
            <a:r>
              <a:rPr lang="fr-FR" sz="1200" b="0" i="0" u="none" strike="noStrike" kern="1200" baseline="0" dirty="0" smtClean="0">
                <a:solidFill>
                  <a:schemeClr val="tx1"/>
                </a:solidFill>
                <a:latin typeface="+mn-lt"/>
                <a:ea typeface="+mn-ea"/>
                <a:cs typeface="+mn-cs"/>
              </a:rPr>
              <a:t>Courbe d’oubli </a:t>
            </a:r>
            <a:r>
              <a:rPr lang="fr-FR" sz="1200" b="0" i="0" u="none" strike="noStrike" kern="1200" baseline="0" dirty="0" err="1" smtClean="0">
                <a:solidFill>
                  <a:schemeClr val="tx1"/>
                </a:solidFill>
                <a:latin typeface="+mn-lt"/>
                <a:ea typeface="+mn-ea"/>
                <a:cs typeface="+mn-cs"/>
              </a:rPr>
              <a:t>d’ebbinghaus</a:t>
            </a:r>
            <a:r>
              <a:rPr lang="fr-FR" sz="1200" b="0" i="0" u="none" strike="noStrike" kern="1200" baseline="0" dirty="0" smtClean="0">
                <a:solidFill>
                  <a:schemeClr val="tx1"/>
                </a:solidFill>
                <a:latin typeface="+mn-lt"/>
                <a:ea typeface="+mn-ea"/>
                <a:cs typeface="+mn-cs"/>
              </a:rPr>
              <a:t>)</a:t>
            </a:r>
          </a:p>
          <a:p>
            <a:endParaRPr lang="fr-FR" dirty="0" smtClean="0"/>
          </a:p>
          <a:p>
            <a:r>
              <a:rPr lang="fr-FR" b="1" dirty="0" smtClean="0"/>
              <a:t>Consolidation</a:t>
            </a:r>
          </a:p>
          <a:p>
            <a:pPr defTabSz="990478"/>
            <a:r>
              <a:rPr lang="fr-FR" baseline="0" dirty="0" smtClean="0"/>
              <a:t>Analogie : trace mnésique = trace dans une foret avec des hautes herbes :</a:t>
            </a:r>
          </a:p>
          <a:p>
            <a:pPr defTabSz="990478"/>
            <a:endParaRPr lang="fr-FR" baseline="0" dirty="0" smtClean="0"/>
          </a:p>
          <a:p>
            <a:pPr defTabSz="990478"/>
            <a:r>
              <a:rPr lang="fr-FR" baseline="0" dirty="0" smtClean="0"/>
              <a:t>Plusieurs passages réguliers construisent un chemin facile à suivre</a:t>
            </a:r>
          </a:p>
          <a:p>
            <a:pPr defTabSz="990478"/>
            <a:r>
              <a:rPr lang="fr-FR" baseline="0" dirty="0" smtClean="0"/>
              <a:t>évaluations périodiques, espacées (travail du sommeil !)</a:t>
            </a:r>
          </a:p>
          <a:p>
            <a:pPr defTabSz="990478"/>
            <a:endParaRPr lang="fr-FR" baseline="0" dirty="0" smtClean="0"/>
          </a:p>
          <a:p>
            <a:r>
              <a:rPr lang="fr-FR" baseline="0" dirty="0" smtClean="0"/>
              <a:t>Développer des automatismes soulage la MDT : </a:t>
            </a:r>
            <a:r>
              <a:rPr lang="fr-FR" sz="1200" b="0" i="0" u="none" strike="noStrike" kern="1200" baseline="0" dirty="0" smtClean="0">
                <a:solidFill>
                  <a:schemeClr val="tx1"/>
                </a:solidFill>
                <a:latin typeface="+mn-lt"/>
                <a:ea typeface="+mn-ea"/>
                <a:cs typeface="+mn-cs"/>
              </a:rPr>
              <a:t>il n’y a qu’à se remémorer nos premiers pas vers le permis de conduire : au début il y a un effort conscient explicite</a:t>
            </a:r>
          </a:p>
          <a:p>
            <a:r>
              <a:rPr lang="fr-FR" sz="1200" b="0" i="0" u="none" strike="noStrike" kern="1200" baseline="0" dirty="0" smtClean="0">
                <a:solidFill>
                  <a:schemeClr val="tx1"/>
                </a:solidFill>
                <a:latin typeface="+mn-lt"/>
                <a:ea typeface="+mn-ea"/>
                <a:cs typeface="+mn-cs"/>
              </a:rPr>
              <a:t>puis progressivement, en se transférant vers des réseaux non conscients, plus rapides, plus efficaces, le cerveau parvient à une automatisation</a:t>
            </a:r>
          </a:p>
          <a:p>
            <a:r>
              <a:rPr lang="fr-FR" sz="1200" b="0" i="0" u="none" strike="noStrike" kern="1200" baseline="0" dirty="0" smtClean="0">
                <a:solidFill>
                  <a:schemeClr val="tx1"/>
                </a:solidFill>
                <a:latin typeface="+mn-lt"/>
                <a:ea typeface="+mn-ea"/>
                <a:cs typeface="+mn-cs"/>
              </a:rPr>
              <a:t>(un expert développe des réseaux plus importants qu’un novice)</a:t>
            </a:r>
          </a:p>
          <a:p>
            <a:pPr defTabSz="990478"/>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15</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dirty="0" err="1" smtClean="0">
                <a:solidFill>
                  <a:prstClr val="black"/>
                </a:solidFill>
                <a:latin typeface="Gill Sans MT"/>
                <a:ea typeface="+mn-ea"/>
              </a:rPr>
              <a:t>Roediger</a:t>
            </a:r>
            <a:r>
              <a:rPr lang="en-US" sz="1200" b="0" dirty="0" smtClean="0">
                <a:solidFill>
                  <a:prstClr val="black"/>
                </a:solidFill>
                <a:latin typeface="Gill Sans MT"/>
                <a:ea typeface="+mn-ea"/>
              </a:rPr>
              <a:t> III, H. L., &amp; </a:t>
            </a:r>
            <a:r>
              <a:rPr lang="en-US" sz="1200" b="0" dirty="0" err="1" smtClean="0">
                <a:solidFill>
                  <a:prstClr val="black"/>
                </a:solidFill>
                <a:latin typeface="Gill Sans MT"/>
                <a:ea typeface="+mn-ea"/>
              </a:rPr>
              <a:t>Karpicke</a:t>
            </a:r>
            <a:r>
              <a:rPr lang="en-US" sz="1200" b="0" dirty="0" smtClean="0">
                <a:solidFill>
                  <a:prstClr val="black"/>
                </a:solidFill>
                <a:latin typeface="Gill Sans MT"/>
                <a:ea typeface="+mn-ea"/>
              </a:rPr>
              <a:t>, J. D. (2006). Test-enhanced learning: Taking memory tests improves long-term retention</a:t>
            </a:r>
          </a:p>
          <a:p>
            <a:endParaRPr lang="fr-FR" sz="1200" b="0" baseline="0" dirty="0" smtClean="0">
              <a:solidFill>
                <a:schemeClr val="tx1"/>
              </a:solidFill>
              <a:latin typeface="+mn-lt"/>
              <a:ea typeface="+mn-ea"/>
            </a:endParaRPr>
          </a:p>
          <a:p>
            <a:r>
              <a:rPr lang="fr-FR" sz="1200" b="0" baseline="0" dirty="0" smtClean="0">
                <a:solidFill>
                  <a:schemeClr val="tx1"/>
                </a:solidFill>
                <a:latin typeface="+mn-lt"/>
                <a:ea typeface="+mn-ea"/>
              </a:rPr>
              <a:t>Y=% d’oubli</a:t>
            </a:r>
          </a:p>
          <a:p>
            <a:r>
              <a:rPr lang="fr-FR" sz="1200" b="0" baseline="0" dirty="0" smtClean="0">
                <a:solidFill>
                  <a:schemeClr val="tx1"/>
                </a:solidFill>
                <a:latin typeface="+mn-lt"/>
                <a:ea typeface="+mn-ea"/>
              </a:rPr>
              <a:t>S= séance d’étude (</a:t>
            </a:r>
            <a:r>
              <a:rPr lang="fr-FR" sz="1200" b="0" baseline="0" dirty="0" err="1" smtClean="0">
                <a:solidFill>
                  <a:schemeClr val="tx1"/>
                </a:solidFill>
                <a:latin typeface="+mn-lt"/>
                <a:ea typeface="+mn-ea"/>
              </a:rPr>
              <a:t>Study</a:t>
            </a:r>
            <a:r>
              <a:rPr lang="fr-FR" sz="1200" b="0" baseline="0" dirty="0" smtClean="0">
                <a:solidFill>
                  <a:schemeClr val="tx1"/>
                </a:solidFill>
                <a:latin typeface="+mn-lt"/>
                <a:ea typeface="+mn-ea"/>
              </a:rPr>
              <a:t>)</a:t>
            </a:r>
          </a:p>
          <a:p>
            <a:r>
              <a:rPr lang="fr-FR" sz="1200" b="0" baseline="0" dirty="0" smtClean="0">
                <a:solidFill>
                  <a:schemeClr val="tx1"/>
                </a:solidFill>
                <a:latin typeface="+mn-lt"/>
                <a:ea typeface="+mn-ea"/>
              </a:rPr>
              <a:t>T=séance de Test</a:t>
            </a:r>
          </a:p>
          <a:p>
            <a:r>
              <a:rPr lang="fr-FR" sz="1200" b="0" baseline="0" dirty="0" smtClean="0">
                <a:solidFill>
                  <a:schemeClr val="tx1"/>
                </a:solidFill>
                <a:latin typeface="+mn-lt"/>
                <a:ea typeface="+mn-ea"/>
              </a:rPr>
              <a:t>Par </a:t>
            </a:r>
            <a:r>
              <a:rPr lang="fr-FR" sz="1200" b="0" baseline="0" dirty="0" err="1" smtClean="0">
                <a:solidFill>
                  <a:schemeClr val="tx1"/>
                </a:solidFill>
                <a:latin typeface="+mn-lt"/>
                <a:ea typeface="+mn-ea"/>
              </a:rPr>
              <a:t>aillleurs</a:t>
            </a:r>
            <a:r>
              <a:rPr lang="fr-FR" sz="1200" b="0" baseline="0" dirty="0" smtClean="0">
                <a:solidFill>
                  <a:schemeClr val="tx1"/>
                </a:solidFill>
                <a:latin typeface="+mn-lt"/>
                <a:ea typeface="+mn-ea"/>
              </a:rPr>
              <a:t> il vaut mieux 1/5h  4 jours de suite, qu’1h  1 fois par semaine</a:t>
            </a:r>
            <a:endParaRPr lang="en-US" sz="1200" b="0" baseline="0" dirty="0" smtClean="0">
              <a:solidFill>
                <a:prstClr val="black"/>
              </a:solidFill>
              <a:latin typeface="Gill Sans MT"/>
              <a:ea typeface="+mn-ea"/>
            </a:endParaRP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16</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i="0" u="none" strike="noStrike" kern="1200" baseline="0" dirty="0" smtClean="0">
                <a:solidFill>
                  <a:schemeClr val="tx1"/>
                </a:solidFill>
                <a:latin typeface="+mn-lt"/>
                <a:ea typeface="+mn-ea"/>
                <a:cs typeface="+mn-cs"/>
              </a:rPr>
              <a:t>3) </a:t>
            </a:r>
            <a:r>
              <a:rPr lang="fr-FR" sz="1200" b="0" i="0" u="none" strike="noStrike" kern="1200" baseline="0" dirty="0" smtClean="0">
                <a:solidFill>
                  <a:schemeClr val="tx1"/>
                </a:solidFill>
                <a:latin typeface="+mn-lt"/>
                <a:ea typeface="+mn-ea"/>
                <a:cs typeface="+mn-cs"/>
              </a:rPr>
              <a:t>Le test permet à l’étudiant de </a:t>
            </a:r>
            <a:r>
              <a:rPr lang="fr-FR" sz="1200" b="1" i="0" u="none" strike="noStrike" kern="1200" baseline="0" dirty="0" smtClean="0">
                <a:solidFill>
                  <a:schemeClr val="tx1"/>
                </a:solidFill>
                <a:latin typeface="+mn-lt"/>
                <a:ea typeface="+mn-ea"/>
                <a:cs typeface="+mn-cs"/>
              </a:rPr>
              <a:t>mesurer l’écart </a:t>
            </a:r>
            <a:r>
              <a:rPr lang="fr-FR" sz="1200" b="0" i="0" u="none" strike="noStrike" kern="1200" baseline="0" dirty="0" smtClean="0">
                <a:solidFill>
                  <a:schemeClr val="tx1"/>
                </a:solidFill>
                <a:latin typeface="+mn-lt"/>
                <a:ea typeface="+mn-ea"/>
                <a:cs typeface="+mn-cs"/>
              </a:rPr>
              <a:t>entre ce qu’il sait et ce qu’il devrait savoir sans tester la fiabilité d’une connaissance, on restera dans une illusion de savoir. « j’avais pourtant bien réviser ! »</a:t>
            </a:r>
          </a:p>
          <a:p>
            <a:endParaRPr lang="fr-FR"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0" i="0" u="none" strike="noStrike" kern="1200" baseline="0" smtClean="0">
                <a:solidFill>
                  <a:schemeClr val="tx1"/>
                </a:solidFill>
                <a:latin typeface="+mn-lt"/>
                <a:ea typeface="+mn-ea"/>
                <a:cs typeface="+mn-cs"/>
              </a:rPr>
              <a:t>L’erreur </a:t>
            </a:r>
            <a:r>
              <a:rPr lang="fr-FR" sz="1200" b="0" i="0" u="none" strike="noStrike" kern="1200" baseline="0" dirty="0" smtClean="0">
                <a:solidFill>
                  <a:schemeClr val="tx1"/>
                </a:solidFill>
                <a:latin typeface="+mn-lt"/>
                <a:ea typeface="+mn-ea"/>
                <a:cs typeface="+mn-cs"/>
              </a:rPr>
              <a:t>est humaine mais aussi… indispensable  et… fertile. (</a:t>
            </a:r>
            <a:r>
              <a:rPr lang="fr-FR" sz="1200" b="0" i="0" u="none" strike="noStrike" kern="1200" baseline="0" dirty="0" err="1" smtClean="0">
                <a:solidFill>
                  <a:schemeClr val="tx1"/>
                </a:solidFill>
                <a:latin typeface="+mn-lt"/>
                <a:ea typeface="+mn-ea"/>
                <a:cs typeface="+mn-cs"/>
              </a:rPr>
              <a:t>Astolfi</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pour qui loin de l’ignorer, doit la dépasser. elle permet de se corriger et d’améliorer ses connaissances  </a:t>
            </a:r>
            <a:r>
              <a:rPr lang="fr-FR" sz="1200" b="1" i="0" u="none" strike="noStrike" kern="1200" baseline="0" dirty="0" smtClean="0">
                <a:solidFill>
                  <a:schemeClr val="tx1"/>
                </a:solidFill>
                <a:latin typeface="+mn-lt"/>
                <a:ea typeface="+mn-ea"/>
                <a:cs typeface="+mn-cs"/>
              </a:rPr>
              <a:t>(plasticité du cerveau)</a:t>
            </a:r>
            <a:r>
              <a:rPr lang="fr-FR" sz="1200" b="0" i="0" u="none" strike="noStrike" kern="1200" baseline="0" dirty="0" smtClean="0">
                <a:solidFill>
                  <a:schemeClr val="tx1"/>
                </a:solidFill>
                <a:latin typeface="+mn-lt"/>
                <a:ea typeface="+mn-ea"/>
                <a:cs typeface="+mn-cs"/>
              </a:rPr>
              <a:t>. Le retour d’information est donc essentiel.</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MJR : les objets mentaux et concepts qui passent dans la mémoire à long terme s’ajoutent plutôt qu’ils ne se remplacent </a:t>
            </a:r>
          </a:p>
          <a:p>
            <a:endParaRPr lang="fr-FR" baseline="0" dirty="0" smtClean="0"/>
          </a:p>
          <a:p>
            <a:r>
              <a:rPr lang="fr-FR" sz="1200" b="0" i="0" u="none" strike="noStrike" kern="1200" baseline="0" dirty="0" smtClean="0">
                <a:solidFill>
                  <a:schemeClr val="tx1"/>
                </a:solidFill>
                <a:latin typeface="+mn-lt"/>
                <a:ea typeface="+mn-ea"/>
                <a:cs typeface="+mn-cs"/>
              </a:rPr>
              <a:t>MJR :  Apprendre dans ce modèle, consiste à prendre conscience des représentations erronées et les modifier en conséquence (ou à les inhiber si on prend le modèle de Dehaene). Tant que vous n’avez pas tester vos représentations, vous n’avez aucune raison de les remettre en cause. C’est le problème des étudiants qui ne testent leurs représentations au moment de l’examen et échouent.</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0" i="0" u="none" strike="noStrike" kern="1200" baseline="0" dirty="0" smtClean="0">
                <a:solidFill>
                  <a:schemeClr val="tx1"/>
                </a:solidFill>
                <a:latin typeface="+mn-lt"/>
                <a:ea typeface="+mn-ea"/>
                <a:cs typeface="+mn-cs"/>
              </a:rPr>
              <a:t>MJR : Il faut considérer l’erreur comme un signal d’alerte d’un dysfonctionnement dans le raisonnement de l‘étudiant.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D’où l’importance du feedback.</a:t>
            </a:r>
          </a:p>
          <a:p>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D’autre part, pour être fertile l’erreur ne doit ne pas être </a:t>
            </a:r>
            <a:r>
              <a:rPr lang="fr-FR" sz="1200" b="0" i="0" u="none" strike="sngStrike" kern="1200" baseline="0" dirty="0" smtClean="0">
                <a:solidFill>
                  <a:schemeClr val="tx1"/>
                </a:solidFill>
                <a:latin typeface="+mn-lt"/>
                <a:ea typeface="+mn-ea"/>
                <a:cs typeface="+mn-cs"/>
              </a:rPr>
              <a:t>trop</a:t>
            </a:r>
            <a:r>
              <a:rPr lang="fr-FR" sz="1200" b="0" i="0" u="none" strike="noStrike" kern="1200" baseline="0" dirty="0" smtClean="0">
                <a:solidFill>
                  <a:schemeClr val="tx1"/>
                </a:solidFill>
                <a:latin typeface="+mn-lt"/>
                <a:ea typeface="+mn-ea"/>
                <a:cs typeface="+mn-cs"/>
              </a:rPr>
              <a:t> sanctionnée, le stress étant un inhibiteur d’apprentissage.</a:t>
            </a:r>
          </a:p>
          <a:p>
            <a:r>
              <a:rPr lang="fr-FR" sz="1200" b="0" i="0" u="none" strike="noStrike" kern="1200" baseline="0" dirty="0" smtClean="0">
                <a:solidFill>
                  <a:schemeClr val="tx1"/>
                </a:solidFill>
                <a:latin typeface="+mn-lt"/>
                <a:ea typeface="+mn-ea"/>
                <a:cs typeface="+mn-cs"/>
              </a:rPr>
              <a:t>Il faut également éviter de considérer que si un étudiant ne comprend pas et pose une question triviale, c’est qu’il n’a pas appris son cours. </a:t>
            </a:r>
            <a:r>
              <a:rPr lang="fr-FR" sz="1200" b="0" i="0" u="none" strike="noStrike" kern="1200" baseline="0" dirty="0" err="1" smtClean="0">
                <a:solidFill>
                  <a:schemeClr val="tx1"/>
                </a:solidFill>
                <a:latin typeface="+mn-lt"/>
                <a:ea typeface="+mn-ea"/>
                <a:cs typeface="+mn-cs"/>
              </a:rPr>
              <a:t>Cf</a:t>
            </a:r>
            <a:r>
              <a:rPr lang="fr-FR" sz="1200" b="0" i="0" u="none" strike="noStrike" kern="1200" baseline="0" dirty="0" smtClean="0">
                <a:solidFill>
                  <a:schemeClr val="tx1"/>
                </a:solidFill>
                <a:latin typeface="+mn-lt"/>
                <a:ea typeface="+mn-ea"/>
                <a:cs typeface="+mn-cs"/>
              </a:rPr>
              <a:t> vidéo </a:t>
            </a:r>
            <a:r>
              <a:rPr lang="fr-FR" sz="1200" b="0" i="0" u="none" strike="noStrike" kern="1200" baseline="0" dirty="0" err="1" smtClean="0">
                <a:solidFill>
                  <a:schemeClr val="tx1"/>
                </a:solidFill>
                <a:latin typeface="+mn-lt"/>
                <a:ea typeface="+mn-ea"/>
                <a:cs typeface="+mn-cs"/>
              </a:rPr>
              <a:t>néopasssup</a:t>
            </a:r>
            <a:r>
              <a:rPr lang="fr-FR" sz="1200" b="0" i="0" u="none" strike="noStrike" kern="1200" baseline="0" dirty="0" smtClean="0">
                <a:solidFill>
                  <a:schemeClr val="tx1"/>
                </a:solidFill>
                <a:latin typeface="+mn-lt"/>
                <a:ea typeface="+mn-ea"/>
                <a:cs typeface="+mn-cs"/>
              </a:rPr>
              <a:t> </a:t>
            </a: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17</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4)  </a:t>
            </a:r>
            <a:r>
              <a:rPr lang="fr-FR" sz="1200" b="0" i="0" u="none" strike="noStrike" kern="1200" baseline="0" dirty="0" smtClean="0">
                <a:solidFill>
                  <a:schemeClr val="tx1"/>
                </a:solidFill>
                <a:latin typeface="+mn-lt"/>
                <a:ea typeface="+mn-ea"/>
                <a:cs typeface="+mn-cs"/>
              </a:rPr>
              <a:t>« Ce qui touche le </a:t>
            </a:r>
            <a:r>
              <a:rPr lang="fr-FR" sz="1200" b="0" i="0" u="none" strike="noStrike" kern="1200" baseline="0" dirty="0" err="1" smtClean="0">
                <a:solidFill>
                  <a:schemeClr val="tx1"/>
                </a:solidFill>
                <a:latin typeface="+mn-lt"/>
                <a:ea typeface="+mn-ea"/>
                <a:cs typeface="+mn-cs"/>
              </a:rPr>
              <a:t>coeur</a:t>
            </a:r>
            <a:r>
              <a:rPr lang="fr-FR" sz="1200" b="0" i="0" u="none" strike="noStrike" kern="1200" baseline="0" dirty="0" smtClean="0">
                <a:solidFill>
                  <a:schemeClr val="tx1"/>
                </a:solidFill>
                <a:latin typeface="+mn-lt"/>
                <a:ea typeface="+mn-ea"/>
                <a:cs typeface="+mn-cs"/>
              </a:rPr>
              <a:t> se grave dans la mémoire », disait  Voltaire… : </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L’émotion ressenti lorsqu’il a bien ou mal répondu agit sur l’ancrage dan</a:t>
            </a:r>
            <a:r>
              <a:rPr lang="fr-FR" baseline="0" dirty="0" smtClean="0"/>
              <a:t> la mémoire à long terme</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Par ailleurs l’é</a:t>
            </a:r>
            <a:r>
              <a:rPr lang="fr-FR" dirty="0" smtClean="0"/>
              <a:t>valuation formative est centrée </a:t>
            </a:r>
            <a:r>
              <a:rPr lang="fr-FR" b="1" dirty="0" smtClean="0"/>
              <a:t>sur le progrès </a:t>
            </a:r>
            <a:r>
              <a:rPr lang="fr-FR" b="0" baseline="0" dirty="0" smtClean="0"/>
              <a:t> et donc augmente la </a:t>
            </a:r>
            <a:r>
              <a:rPr lang="fr-FR" dirty="0" smtClean="0"/>
              <a:t>motivation :</a:t>
            </a:r>
            <a:r>
              <a:rPr lang="fr-FR" baseline="0" dirty="0" smtClean="0"/>
              <a:t> </a:t>
            </a:r>
            <a:r>
              <a:rPr lang="fr-FR" b="1" dirty="0" smtClean="0"/>
              <a:t>je</a:t>
            </a:r>
            <a:r>
              <a:rPr lang="fr-FR" b="1" baseline="0" dirty="0" smtClean="0"/>
              <a:t> vois ma progression </a:t>
            </a:r>
            <a:r>
              <a:rPr lang="fr-FR" baseline="0" dirty="0" smtClean="0"/>
              <a:t>(sans stress de l’évaluation sommative)</a:t>
            </a:r>
            <a:endParaRPr lang="fr-FR" dirty="0" smtClean="0"/>
          </a:p>
          <a:p>
            <a:pPr marL="0" indent="0">
              <a:buFont typeface="Arial" panose="020B0604020202020204" pitchFamily="34" charset="0"/>
              <a:buNone/>
            </a:pPr>
            <a:endParaRPr lang="fr-FR" dirty="0" smtClean="0"/>
          </a:p>
          <a:p>
            <a:r>
              <a:rPr lang="fr-FR" baseline="0" dirty="0" smtClean="0"/>
              <a:t>Et </a:t>
            </a:r>
            <a:r>
              <a:rPr lang="fr-FR" sz="1200" b="0" i="0" u="none" strike="noStrike" kern="1200" baseline="0" dirty="0" smtClean="0">
                <a:solidFill>
                  <a:schemeClr val="tx1"/>
                </a:solidFill>
                <a:latin typeface="+mn-lt"/>
                <a:ea typeface="+mn-ea"/>
                <a:cs typeface="+mn-cs"/>
              </a:rPr>
              <a:t>un étudiant motivé s’investit dans ses apprentissages (</a:t>
            </a:r>
            <a:r>
              <a:rPr lang="fr-FR" sz="1200" b="0" i="0" u="none" strike="noStrike" kern="1200" baseline="0" dirty="0" err="1" smtClean="0">
                <a:solidFill>
                  <a:schemeClr val="tx1"/>
                </a:solidFill>
                <a:latin typeface="+mn-lt"/>
                <a:ea typeface="+mn-ea"/>
                <a:cs typeface="+mn-cs"/>
              </a:rPr>
              <a:t>metacognition</a:t>
            </a:r>
            <a:r>
              <a:rPr lang="fr-FR" sz="1200" b="0" i="0" u="none" strike="noStrike" kern="1200" baseline="0" dirty="0" smtClean="0">
                <a:solidFill>
                  <a:schemeClr val="tx1"/>
                </a:solidFill>
                <a:latin typeface="+mn-lt"/>
                <a:ea typeface="+mn-ea"/>
                <a:cs typeface="+mn-cs"/>
              </a:rPr>
              <a:t>) et persévère quand survient une difficulté.</a:t>
            </a:r>
          </a:p>
          <a:p>
            <a:endParaRPr lang="fr-FR"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MJR : on peut s’appuyer sur le modèle de Viau : mettre en évidence la progression des étudiants favorise le sentiment de compétence (j’y arrive) et le sentiment de contrôlabilité sur sa réussite (j’y arrive parce que je travaille) = deux déterminants de la motivation scolaire (Viau)</a:t>
            </a:r>
            <a:endParaRPr lang="fr-FR" dirty="0" smtClean="0"/>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18</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sz="1200" b="0" dirty="0" smtClean="0">
                <a:solidFill>
                  <a:prstClr val="black"/>
                </a:solidFill>
                <a:latin typeface="Gill Sans MT"/>
                <a:ea typeface="+mn-ea"/>
              </a:rPr>
              <a:t>Tardif (1992). </a:t>
            </a:r>
            <a:endParaRPr lang="fr-FR" baseline="0" dirty="0" smtClean="0"/>
          </a:p>
          <a:p>
            <a:pPr defTabSz="990478">
              <a:defRPr/>
            </a:pPr>
            <a:r>
              <a:rPr lang="fr-FR" baseline="0" dirty="0" smtClean="0"/>
              <a:t>Lors d’un examen l’étudiant va mobiliser  différents types  connaissances </a:t>
            </a:r>
          </a:p>
          <a:p>
            <a:pPr defTabSz="990478">
              <a:defRPr/>
            </a:pPr>
            <a:endParaRPr lang="fr-FR" baseline="0" dirty="0" smtClean="0"/>
          </a:p>
          <a:p>
            <a:pPr defTabSz="990478">
              <a:defRPr/>
            </a:pPr>
            <a:r>
              <a:rPr lang="fr-FR" baseline="0" dirty="0" smtClean="0"/>
              <a:t>Il y a </a:t>
            </a:r>
            <a:r>
              <a:rPr lang="fr-FR" b="1" baseline="0" dirty="0" smtClean="0"/>
              <a:t> les connaissances déclaratives: </a:t>
            </a:r>
            <a:r>
              <a:rPr lang="fr-FR" baseline="0" dirty="0" smtClean="0"/>
              <a:t>On les identifie en répondant à la question Quoi? </a:t>
            </a:r>
          </a:p>
          <a:p>
            <a:pPr defTabSz="990478">
              <a:defRPr/>
            </a:pPr>
            <a:r>
              <a:rPr lang="fr-FR" baseline="0" dirty="0" smtClean="0"/>
              <a:t>Ce sont en général des faits, des règles, des définitions, des théorèmes, des lois</a:t>
            </a:r>
          </a:p>
          <a:p>
            <a:pPr defTabSz="990478">
              <a:defRPr/>
            </a:pPr>
            <a:endParaRPr lang="fr-FR" baseline="0" dirty="0" smtClean="0"/>
          </a:p>
          <a:p>
            <a:pPr defTabSz="990478">
              <a:defRPr/>
            </a:pPr>
            <a:r>
              <a:rPr lang="fr-FR" baseline="0" dirty="0" smtClean="0"/>
              <a:t>Il y a </a:t>
            </a:r>
            <a:r>
              <a:rPr lang="fr-FR" b="1" baseline="0" dirty="0" smtClean="0"/>
              <a:t> les connaissances procédurales : </a:t>
            </a:r>
            <a:r>
              <a:rPr lang="fr-FR" baseline="0" dirty="0" smtClean="0"/>
              <a:t>On les identifie en répondant à la question Comment ?</a:t>
            </a:r>
          </a:p>
          <a:p>
            <a:pPr defTabSz="990478">
              <a:defRPr/>
            </a:pPr>
            <a:r>
              <a:rPr lang="fr-FR" baseline="0" dirty="0" smtClean="0"/>
              <a:t>Savoir-faire, algorithmes, procédures . Elles sont dynamique en opposition à l’inertie des connaissances déclaratives</a:t>
            </a:r>
          </a:p>
          <a:p>
            <a:pPr defTabSz="990478">
              <a:defRPr/>
            </a:pPr>
            <a:endParaRPr lang="fr-FR" baseline="0" dirty="0" smtClean="0"/>
          </a:p>
          <a:p>
            <a:pPr defTabSz="990478">
              <a:defRPr/>
            </a:pPr>
            <a:r>
              <a:rPr lang="fr-FR" baseline="0" dirty="0" smtClean="0"/>
              <a:t>Pour résoudre un cas pratique, ou exercice « en situation » l’étudiant est amené  à utiliser des  </a:t>
            </a:r>
            <a:r>
              <a:rPr lang="fr-FR" b="1" baseline="0" dirty="0" smtClean="0"/>
              <a:t>connaissances conditionnelles</a:t>
            </a:r>
          </a:p>
          <a:p>
            <a:pPr defTabSz="990478">
              <a:defRPr/>
            </a:pPr>
            <a:r>
              <a:rPr lang="fr-FR" baseline="0" dirty="0" smtClean="0"/>
              <a:t>On les identifie en répondant à la question Quand? Pourquoi? Appliquer, utiliser telle ou telle connaissance</a:t>
            </a:r>
          </a:p>
          <a:p>
            <a:pPr defTabSz="990478">
              <a:defRPr/>
            </a:pPr>
            <a:endParaRPr lang="fr-FR" baseline="0" dirty="0" smtClean="0"/>
          </a:p>
          <a:p>
            <a:pPr defTabSz="990478">
              <a:defRPr/>
            </a:pPr>
            <a:r>
              <a:rPr lang="fr-FR" baseline="0" dirty="0" smtClean="0"/>
              <a:t>Les test devront être spécifiques à la nature des connaissances que l’on souhaite consolider</a:t>
            </a: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20</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On pose la question 5mn pour répondre </a:t>
            </a:r>
          </a:p>
          <a:p>
            <a:r>
              <a:rPr lang="fr-FR" baseline="0" dirty="0" smtClean="0"/>
              <a:t>Puis tout de table au maximum 30mn</a:t>
            </a: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2</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30</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On pose la question 5mn pour répondre </a:t>
            </a:r>
          </a:p>
          <a:p>
            <a:r>
              <a:rPr lang="fr-FR" baseline="0" dirty="0" smtClean="0"/>
              <a:t>Puis tout de table au maximum 30mn</a:t>
            </a: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3</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4</a:t>
            </a:fld>
            <a:endParaRPr lang="fr-FR"/>
          </a:p>
        </p:txBody>
      </p:sp>
    </p:spTree>
    <p:extLst>
      <p:ext uri="{BB962C8B-B14F-4D97-AF65-F5344CB8AC3E}">
        <p14:creationId xmlns:p14="http://schemas.microsoft.com/office/powerpoint/2010/main" val="406912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Triangle Saint </a:t>
            </a:r>
            <a:r>
              <a:rPr lang="fr-FR" baseline="0" smtClean="0"/>
              <a:t>Onge</a:t>
            </a:r>
            <a:endParaRPr lang="fr-FR" baseline="0" dirty="0" smtClean="0"/>
          </a:p>
          <a:p>
            <a:endParaRPr lang="fr-FR" baseline="0" dirty="0" smtClean="0"/>
          </a:p>
          <a:p>
            <a:r>
              <a:rPr lang="fr-FR" baseline="0" dirty="0" smtClean="0"/>
              <a:t>Le </a:t>
            </a:r>
            <a:r>
              <a:rPr lang="fr-FR" b="1" baseline="0" dirty="0" smtClean="0"/>
              <a:t>lien didactique </a:t>
            </a:r>
            <a:r>
              <a:rPr lang="fr-FR" baseline="0" dirty="0" smtClean="0"/>
              <a:t>est une partie inhérente de l’enseignement</a:t>
            </a:r>
          </a:p>
          <a:p>
            <a:r>
              <a:rPr lang="fr-FR" baseline="0" dirty="0" smtClean="0"/>
              <a:t>et avec l’hétérogénéité des publics (conséquence de la massification en L1) il y a une prise de conscience </a:t>
            </a:r>
            <a:r>
              <a:rPr lang="fr-FR" b="0" baseline="0" dirty="0" smtClean="0"/>
              <a:t>du</a:t>
            </a:r>
            <a:r>
              <a:rPr lang="fr-FR" b="1" baseline="0" dirty="0" smtClean="0"/>
              <a:t> lien pédagogique</a:t>
            </a:r>
          </a:p>
          <a:p>
            <a:r>
              <a:rPr lang="fr-FR" baseline="0" dirty="0" smtClean="0"/>
              <a:t>Mais si l’on souhaite la réussite pour un maximum d’étudiant alors l’enseignant doit s’interroger aussi sur </a:t>
            </a:r>
            <a:r>
              <a:rPr lang="fr-FR" b="1" baseline="0" dirty="0" smtClean="0"/>
              <a:t>la manière dont les étudiants apprennent</a:t>
            </a:r>
          </a:p>
          <a:p>
            <a:endParaRPr lang="fr-FR" b="1" baseline="0" dirty="0" smtClean="0"/>
          </a:p>
          <a:p>
            <a:r>
              <a:rPr lang="fr-FR" sz="1200" b="0" dirty="0" err="1" smtClean="0">
                <a:solidFill>
                  <a:prstClr val="black"/>
                </a:solidFill>
                <a:latin typeface="Gill Sans MT"/>
                <a:ea typeface="+mn-ea"/>
              </a:rPr>
              <a:t>Trocmé</a:t>
            </a:r>
            <a:r>
              <a:rPr lang="fr-FR" sz="1200" b="0" dirty="0" smtClean="0">
                <a:solidFill>
                  <a:prstClr val="black"/>
                </a:solidFill>
                <a:latin typeface="Gill Sans MT"/>
                <a:ea typeface="+mn-ea"/>
              </a:rPr>
              <a:t>-Fabre</a:t>
            </a:r>
            <a:r>
              <a:rPr lang="fr-FR" sz="1200" b="0" baseline="0" dirty="0" smtClean="0">
                <a:solidFill>
                  <a:prstClr val="black"/>
                </a:solidFill>
                <a:latin typeface="Gill Sans MT"/>
                <a:ea typeface="+mn-ea"/>
              </a:rPr>
              <a:t> </a:t>
            </a:r>
            <a:r>
              <a:rPr lang="fr-FR" sz="1200" b="0" dirty="0" smtClean="0">
                <a:solidFill>
                  <a:prstClr val="black"/>
                </a:solidFill>
                <a:latin typeface="Gill Sans MT"/>
                <a:ea typeface="+mn-ea"/>
              </a:rPr>
              <a:t>&amp; </a:t>
            </a:r>
            <a:r>
              <a:rPr lang="fr-FR" sz="1200" b="0" dirty="0" err="1" smtClean="0">
                <a:solidFill>
                  <a:prstClr val="black"/>
                </a:solidFill>
                <a:latin typeface="Gill Sans MT"/>
                <a:ea typeface="+mn-ea"/>
              </a:rPr>
              <a:t>Huort</a:t>
            </a:r>
            <a:r>
              <a:rPr lang="fr-FR" sz="1200" b="0" dirty="0" smtClean="0">
                <a:solidFill>
                  <a:prstClr val="black"/>
                </a:solidFill>
                <a:latin typeface="Gill Sans MT"/>
                <a:ea typeface="+mn-ea"/>
              </a:rPr>
              <a:t> (1999)</a:t>
            </a:r>
            <a:endParaRPr lang="fr-FR" b="1" baseline="0" dirty="0" smtClean="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5</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Au lycée cours intégré ≠ amphi + TD (avec un temps +- important entre les deux)</a:t>
            </a:r>
          </a:p>
          <a:p>
            <a:r>
              <a:rPr lang="fr-FR" baseline="0" dirty="0" smtClean="0"/>
              <a:t>des devoirs réguliers ≠ examen fin de semestre (évaluation sommative, normative)</a:t>
            </a:r>
          </a:p>
          <a:p>
            <a:endParaRPr lang="fr-FR" baseline="0" dirty="0" smtClean="0"/>
          </a:p>
          <a:p>
            <a:endParaRPr lang="fr-FR" baseline="0" dirty="0" smtClean="0"/>
          </a:p>
          <a:p>
            <a:r>
              <a:rPr lang="fr-FR" baseline="0" dirty="0" smtClean="0"/>
              <a:t>MJR  ************************************************************</a:t>
            </a:r>
          </a:p>
          <a:p>
            <a:r>
              <a:rPr lang="fr-FR" baseline="0" dirty="0" smtClean="0"/>
              <a:t>Je pense qu’il y a aussi le fait que les étudiants connaissent mal les attentes universitaires ; de mémoire je crois que près de 50% des étudiants sont les premiers de la famille a étudier à l’université.</a:t>
            </a:r>
          </a:p>
          <a:p>
            <a:r>
              <a:rPr lang="fr-FR" baseline="0" dirty="0" smtClean="0"/>
              <a:t>Je pense aussi que pour les étudiants qui arrivent en Fac de sciences, il y a en plus un GAP conceptuel : on passe d’un enseignement orienté plutôt vulgarisation alors qu’il s’agit de manipuler </a:t>
            </a: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6</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Divers</a:t>
            </a:r>
            <a:r>
              <a:rPr lang="fr-FR" baseline="0" dirty="0" smtClean="0"/>
              <a:t> travaux en sciences de ‘éducation, en psychologie cognitive et en neuroscience ont abordé ce problème</a:t>
            </a:r>
            <a:endParaRPr lang="fr-FR" dirty="0"/>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7</a:t>
            </a:fld>
            <a:endParaRPr lang="fr-FR"/>
          </a:p>
        </p:txBody>
      </p:sp>
    </p:spTree>
    <p:extLst>
      <p:ext uri="{BB962C8B-B14F-4D97-AF65-F5344CB8AC3E}">
        <p14:creationId xmlns:p14="http://schemas.microsoft.com/office/powerpoint/2010/main" val="18008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Stratégies d’apprentissage des étudiants =&gt;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Évaluation sommative = bilan des acquis  =&gt; objectifs = note pour sélectionner </a:t>
            </a:r>
          </a:p>
          <a:p>
            <a:r>
              <a:rPr lang="fr-FR" sz="1200" b="0" i="0" u="none" strike="noStrike" kern="1200" baseline="0" dirty="0" smtClean="0">
                <a:solidFill>
                  <a:schemeClr val="tx1"/>
                </a:solidFill>
                <a:latin typeface="+mn-lt"/>
                <a:ea typeface="+mn-ea"/>
                <a:cs typeface="+mn-cs"/>
              </a:rPr>
              <a:t>Évaluations formatives = permet de faire le point sur les apprentissages =&gt; objectif= corriger les trajectoires</a:t>
            </a:r>
          </a:p>
          <a:p>
            <a:r>
              <a:rPr lang="fr-FR" sz="1200" b="0" i="0" u="none" strike="noStrike" kern="1200" baseline="0" dirty="0" smtClean="0">
                <a:solidFill>
                  <a:schemeClr val="tx1"/>
                </a:solidFill>
                <a:latin typeface="+mn-lt"/>
                <a:ea typeface="+mn-ea"/>
                <a:cs typeface="+mn-cs"/>
              </a:rPr>
              <a:t>stratégie de rappel</a:t>
            </a: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8</a:t>
            </a:fld>
            <a:endParaRPr lang="fr-FR"/>
          </a:p>
        </p:txBody>
      </p:sp>
    </p:spTree>
    <p:extLst>
      <p:ext uri="{BB962C8B-B14F-4D97-AF65-F5344CB8AC3E}">
        <p14:creationId xmlns:p14="http://schemas.microsoft.com/office/powerpoint/2010/main" val="390158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pPr marL="228600" indent="-228600">
              <a:buAutoNum type="arabicParenR"/>
            </a:pPr>
            <a:r>
              <a:rPr lang="fr-FR" sz="1200" b="1" i="0" u="none" strike="noStrike" kern="1200" baseline="0" dirty="0" smtClean="0">
                <a:solidFill>
                  <a:schemeClr val="tx1"/>
                </a:solidFill>
                <a:latin typeface="+mn-lt"/>
                <a:ea typeface="+mn-ea"/>
                <a:cs typeface="+mn-cs"/>
              </a:rPr>
              <a:t>« L'attention </a:t>
            </a:r>
            <a:r>
              <a:rPr lang="fr-FR" sz="1200" b="0" i="0" u="none" strike="noStrike" kern="1200" baseline="0" dirty="0" smtClean="0">
                <a:solidFill>
                  <a:schemeClr val="tx1"/>
                </a:solidFill>
                <a:latin typeface="+mn-lt"/>
                <a:ea typeface="+mn-ea"/>
                <a:cs typeface="+mn-cs"/>
              </a:rPr>
              <a:t>est le burin de la mémoire". Permet d’ orienter l’attention sur les points importants du cours et permettre à l’étudiant de se concentrer au début du cours</a:t>
            </a:r>
          </a:p>
          <a:p>
            <a:r>
              <a:rPr lang="fr-FR" sz="1200" b="0" i="0" u="none" strike="noStrike" kern="1200" baseline="0" dirty="0" smtClean="0">
                <a:solidFill>
                  <a:schemeClr val="tx1"/>
                </a:solidFill>
                <a:latin typeface="+mn-lt"/>
                <a:ea typeface="+mn-ea"/>
                <a:cs typeface="+mn-cs"/>
              </a:rPr>
              <a:t>2) Permet l’engagement de l’étudiant dans effort cognitif : s’évaluer sans tester la fiabilité d’une connaissance, on restera dans une illusion de savoir</a:t>
            </a:r>
          </a:p>
          <a:p>
            <a:r>
              <a:rPr lang="fr-FR" sz="1200" b="0" i="0" u="none" strike="noStrike" kern="1200" baseline="0" dirty="0" smtClean="0">
                <a:solidFill>
                  <a:schemeClr val="tx1"/>
                </a:solidFill>
                <a:latin typeface="+mn-lt"/>
                <a:ea typeface="+mn-ea"/>
                <a:cs typeface="+mn-cs"/>
              </a:rPr>
              <a:t>Courbe d’oubli !!!</a:t>
            </a:r>
          </a:p>
          <a:p>
            <a:r>
              <a:rPr lang="fr-FR" baseline="0" dirty="0" smtClean="0"/>
              <a:t>3) </a:t>
            </a:r>
            <a:r>
              <a:rPr lang="fr-FR" sz="1200" b="0" i="0" u="none" strike="noStrike" kern="1200" baseline="0" dirty="0" smtClean="0">
                <a:solidFill>
                  <a:schemeClr val="tx1"/>
                </a:solidFill>
                <a:latin typeface="+mn-lt"/>
                <a:ea typeface="+mn-ea"/>
                <a:cs typeface="+mn-cs"/>
              </a:rPr>
              <a:t>L’erreur est humaine mais aussi… indispensable : Le cerveau fonctionne ainsi par itérations, avec des cycles qu’on peut décomposer en quatre</a:t>
            </a:r>
          </a:p>
          <a:p>
            <a:r>
              <a:rPr lang="fr-FR" sz="1200" b="0" i="0" u="none" strike="noStrike" kern="1200" baseline="0" dirty="0" smtClean="0">
                <a:solidFill>
                  <a:schemeClr val="tx1"/>
                </a:solidFill>
                <a:latin typeface="+mn-lt"/>
                <a:ea typeface="+mn-ea"/>
                <a:cs typeface="+mn-cs"/>
              </a:rPr>
              <a:t>étapes successives : prédiction, feedback, correction, nouvelle prédiction: il lance une prédiction, reçoit en retour des informations sensorielles, et une comparaison se fait entre les deux. La différence crée un signal d’erreur qui va se propager dans le cerveau et qui va permettre de corriger et d’améliorer la prédiction suivante. Le retour d’information est donc essentiel.</a:t>
            </a:r>
          </a:p>
          <a:p>
            <a:r>
              <a:rPr lang="fr-FR" sz="1200" b="0" i="0" u="none" strike="noStrike" kern="1200" baseline="0" dirty="0" smtClean="0">
                <a:solidFill>
                  <a:schemeClr val="tx1"/>
                </a:solidFill>
                <a:latin typeface="+mn-lt"/>
                <a:ea typeface="+mn-ea"/>
                <a:cs typeface="+mn-cs"/>
              </a:rPr>
              <a:t>Transposé à la pédagogie, cela implique que l’erreur est normale, inévitable et… fertile.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Ce qui touche le </a:t>
            </a:r>
            <a:r>
              <a:rPr lang="fr-FR" sz="1200" b="0" i="0" u="none" strike="noStrike" kern="1200" baseline="0" dirty="0" err="1" smtClean="0">
                <a:solidFill>
                  <a:schemeClr val="tx1"/>
                </a:solidFill>
                <a:latin typeface="+mn-lt"/>
                <a:ea typeface="+mn-ea"/>
                <a:cs typeface="+mn-cs"/>
              </a:rPr>
              <a:t>coeur</a:t>
            </a:r>
            <a:r>
              <a:rPr lang="fr-FR" sz="1200" b="0" i="0" u="none" strike="noStrike" kern="1200" baseline="0" dirty="0" smtClean="0">
                <a:solidFill>
                  <a:schemeClr val="tx1"/>
                </a:solidFill>
                <a:latin typeface="+mn-lt"/>
                <a:ea typeface="+mn-ea"/>
                <a:cs typeface="+mn-cs"/>
              </a:rPr>
              <a:t> se grave dans la mémoire ", disait déjà Voltaire… : </a:t>
            </a:r>
            <a:r>
              <a:rPr lang="fr-FR" sz="1200" b="1" i="0" u="none" strike="noStrike" kern="1200" baseline="0" dirty="0" smtClean="0">
                <a:solidFill>
                  <a:schemeClr val="tx1"/>
                </a:solidFill>
                <a:latin typeface="+mn-lt"/>
                <a:ea typeface="+mn-ea"/>
                <a:cs typeface="+mn-cs"/>
              </a:rPr>
              <a:t>noradrénaline</a:t>
            </a:r>
            <a:r>
              <a:rPr lang="fr-FR" sz="1200" b="0" i="0" u="none" strike="noStrike" kern="1200" baseline="0" dirty="0" smtClean="0">
                <a:solidFill>
                  <a:schemeClr val="tx1"/>
                </a:solidFill>
                <a:latin typeface="+mn-lt"/>
                <a:ea typeface="+mn-ea"/>
                <a:cs typeface="+mn-cs"/>
              </a:rPr>
              <a:t>, neurotransmetteur libéré en plus grande quantité lorsque nous sommes excités ou tendus </a:t>
            </a:r>
          </a:p>
          <a:p>
            <a:r>
              <a:rPr lang="fr-FR" sz="1200" b="0" i="0" u="none" strike="noStrike" kern="1200" baseline="0" dirty="0" smtClean="0">
                <a:solidFill>
                  <a:schemeClr val="tx1"/>
                </a:solidFill>
                <a:latin typeface="+mn-lt"/>
                <a:ea typeface="+mn-ea"/>
                <a:cs typeface="+mn-cs"/>
              </a:rPr>
              <a:t>condition, impérativement, d’être d’une part activement remarquée par l’apprenant, qui loin</a:t>
            </a:r>
          </a:p>
          <a:p>
            <a:r>
              <a:rPr lang="fr-FR" sz="1200" b="0" i="0" u="none" strike="noStrike" kern="1200" baseline="0" dirty="0" smtClean="0">
                <a:solidFill>
                  <a:schemeClr val="tx1"/>
                </a:solidFill>
                <a:latin typeface="+mn-lt"/>
                <a:ea typeface="+mn-ea"/>
                <a:cs typeface="+mn-cs"/>
              </a:rPr>
              <a:t>de l’ignorer, doit la dépasser. D’autre part, pour être fertile elle doit ne pas être trop</a:t>
            </a:r>
          </a:p>
          <a:p>
            <a:r>
              <a:rPr lang="fr-FR" sz="1200" b="0" i="0" u="none" strike="noStrike" kern="1200" baseline="0" dirty="0" smtClean="0">
                <a:solidFill>
                  <a:schemeClr val="tx1"/>
                </a:solidFill>
                <a:latin typeface="+mn-lt"/>
                <a:ea typeface="+mn-ea"/>
                <a:cs typeface="+mn-cs"/>
              </a:rPr>
              <a:t>sanctionnée, le stress étant un inhibiteur d’apprentissage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4) Il n’y a qu’à se remémorer nos premiers pas vers le permis de conduire pour réaliser qu’au début de cet apprentissage, il y a un effort conscient explicite</a:t>
            </a:r>
          </a:p>
          <a:p>
            <a:r>
              <a:rPr lang="fr-FR" sz="1200" b="0" i="0" u="none" strike="noStrike" kern="1200" baseline="0" dirty="0" smtClean="0">
                <a:solidFill>
                  <a:schemeClr val="tx1"/>
                </a:solidFill>
                <a:latin typeface="+mn-lt"/>
                <a:ea typeface="+mn-ea"/>
                <a:cs typeface="+mn-cs"/>
              </a:rPr>
              <a:t>Puis progressivement, en se transférant vers des réseaux non conscients, plus rapides, plus efficaces, le cerveau parvient à une automatisation</a:t>
            </a:r>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il vaut mieux distribuer un peu tous les jours cet</a:t>
            </a:r>
          </a:p>
          <a:p>
            <a:r>
              <a:rPr lang="fr-FR" sz="1200" b="0" i="0" u="none" strike="noStrike" kern="1200" baseline="0" dirty="0" smtClean="0">
                <a:solidFill>
                  <a:schemeClr val="tx1"/>
                </a:solidFill>
                <a:latin typeface="+mn-lt"/>
                <a:ea typeface="+mn-ea"/>
                <a:cs typeface="+mn-cs"/>
              </a:rPr>
              <a:t>apprentissage plutôt que de le concentrer en une seule fois. Mieux vaut un quart d’heure tous</a:t>
            </a:r>
          </a:p>
          <a:p>
            <a:r>
              <a:rPr lang="fr-FR" sz="1200" b="0" i="0" u="none" strike="noStrike" kern="1200" baseline="0" dirty="0" smtClean="0">
                <a:solidFill>
                  <a:schemeClr val="tx1"/>
                </a:solidFill>
                <a:latin typeface="+mn-lt"/>
                <a:ea typeface="+mn-ea"/>
                <a:cs typeface="+mn-cs"/>
              </a:rPr>
              <a:t>les jours plutôt qu’une heure quelques jours par semaine, en particulier au regard de la</a:t>
            </a:r>
          </a:p>
          <a:p>
            <a:r>
              <a:rPr lang="fr-FR" sz="1200" b="0" i="0" u="none" strike="noStrike" kern="1200" baseline="0" dirty="0" smtClean="0">
                <a:solidFill>
                  <a:schemeClr val="tx1"/>
                </a:solidFill>
                <a:latin typeface="+mn-lt"/>
                <a:ea typeface="+mn-ea"/>
                <a:cs typeface="+mn-cs"/>
              </a:rPr>
              <a:t>mémoire à long terme.</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8497137-0AA0-47E5-A57B-8A3E1E6D5A86}" type="slidenum">
              <a:rPr lang="fr-FR" smtClean="0"/>
              <a:pPr>
                <a:defRPr/>
              </a:pPr>
              <a:t>9</a:t>
            </a:fld>
            <a:endParaRPr lang="fr-FR"/>
          </a:p>
        </p:txBody>
      </p:sp>
    </p:spTree>
    <p:extLst>
      <p:ext uri="{BB962C8B-B14F-4D97-AF65-F5344CB8AC3E}">
        <p14:creationId xmlns:p14="http://schemas.microsoft.com/office/powerpoint/2010/main" val="390158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1033" descr="Charte-Powepoint-01.jpg                                        009189BEMacintosh HD                   C0EF7FD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62000" y="2663825"/>
            <a:ext cx="5562600" cy="688975"/>
          </a:xfrm>
          <a:prstGeom prst="rect">
            <a:avLst/>
          </a:prstGeom>
        </p:spPr>
        <p:txBody>
          <a:bodyPr/>
          <a:lstStyle>
            <a:lvl1pPr algn="l">
              <a:defRPr sz="3600" cap="all">
                <a:latin typeface="Arial"/>
                <a:cs typeface="Arial"/>
              </a:defRPr>
            </a:lvl1pPr>
          </a:lstStyle>
          <a:p>
            <a:r>
              <a:rPr lang="fr-FR" dirty="0" smtClean="0"/>
              <a:t>Cliquez et modifiez</a:t>
            </a:r>
            <a:endParaRPr lang="fr-FR" dirty="0"/>
          </a:p>
        </p:txBody>
      </p:sp>
      <p:sp>
        <p:nvSpPr>
          <p:cNvPr id="3" name="Sous-titre 2"/>
          <p:cNvSpPr>
            <a:spLocks noGrp="1"/>
          </p:cNvSpPr>
          <p:nvPr>
            <p:ph type="subTitle" idx="1"/>
          </p:nvPr>
        </p:nvSpPr>
        <p:spPr>
          <a:xfrm>
            <a:off x="762000" y="3543300"/>
            <a:ext cx="5562600" cy="647700"/>
          </a:xfrm>
        </p:spPr>
        <p:txBody>
          <a:bodyPr>
            <a:normAutofit/>
          </a:bodyPr>
          <a:lstStyle>
            <a:lvl1pPr marL="0" indent="0" algn="l">
              <a:buNone/>
              <a:defRPr sz="20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smtClean="0"/>
          </a:p>
        </p:txBody>
      </p:sp>
      <p:sp>
        <p:nvSpPr>
          <p:cNvPr id="5" name="Espace réservé de la date 3"/>
          <p:cNvSpPr>
            <a:spLocks noGrp="1"/>
          </p:cNvSpPr>
          <p:nvPr>
            <p:ph type="dt" sz="half" idx="10"/>
          </p:nvPr>
        </p:nvSpPr>
        <p:spPr/>
        <p:txBody>
          <a:bodyPr/>
          <a:lstStyle>
            <a:lvl1pPr>
              <a:defRPr/>
            </a:lvl1pPr>
          </a:lstStyle>
          <a:p>
            <a:pPr>
              <a:defRPr/>
            </a:pPr>
            <a:fld id="{2A371F86-7AC3-4F3B-AA6A-25E4D25BAF8A}" type="datetime1">
              <a:rPr lang="fr-FR"/>
              <a:pPr>
                <a:defRPr/>
              </a:pPr>
              <a:t>04/05/2017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7610475" y="6453188"/>
            <a:ext cx="23114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b="0">
                <a:solidFill>
                  <a:srgbClr val="898989"/>
                </a:solidFill>
                <a:ea typeface="ＭＳ Ｐゴシック" charset="-128"/>
                <a:cs typeface="+mn-cs"/>
              </a:defRPr>
            </a:lvl1pPr>
          </a:lstStyle>
          <a:p>
            <a:pPr>
              <a:defRPr/>
            </a:pPr>
            <a:fld id="{C942861C-9529-439A-9ED8-5666DDDC1A59}" type="slidenum">
              <a:rPr lang="fr-FR"/>
              <a:pPr>
                <a:defRPr/>
              </a:pPr>
              <a:t>‹N°›</a:t>
            </a:fld>
            <a:endParaRPr lang="fr-FR"/>
          </a:p>
        </p:txBody>
      </p:sp>
    </p:spTree>
    <p:extLst>
      <p:ext uri="{BB962C8B-B14F-4D97-AF65-F5344CB8AC3E}">
        <p14:creationId xmlns:p14="http://schemas.microsoft.com/office/powerpoint/2010/main" val="29231374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1035" descr="Charte-Powepoint-03.jpg                                        009189BEMacintosh HD                   C0EF7FD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9"/>
          <p:cNvSpPr txBox="1">
            <a:spLocks noChangeArrowheads="1"/>
          </p:cNvSpPr>
          <p:nvPr userDrawn="1"/>
        </p:nvSpPr>
        <p:spPr bwMode="auto">
          <a:xfrm>
            <a:off x="200025" y="5915025"/>
            <a:ext cx="9324975" cy="595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6" name="Espace réservé du numéro de diapositive 5"/>
          <p:cNvSpPr txBox="1">
            <a:spLocks/>
          </p:cNvSpPr>
          <p:nvPr userDrawn="1"/>
        </p:nvSpPr>
        <p:spPr>
          <a:xfrm>
            <a:off x="7594600" y="6494463"/>
            <a:ext cx="2311400" cy="365125"/>
          </a:xfrm>
          <a:prstGeom prst="rect">
            <a:avLst/>
          </a:prstGeom>
        </p:spPr>
        <p:txBody>
          <a:bodyPr anchor="ctr"/>
          <a:lstStyle>
            <a:defPPr>
              <a:defRPr lang="fr-FR"/>
            </a:defPPr>
            <a:lvl1pPr algn="r" defTabSz="457200" rtl="0" eaLnBrk="1" fontAlgn="base" hangingPunct="1">
              <a:spcBef>
                <a:spcPct val="0"/>
              </a:spcBef>
              <a:spcAft>
                <a:spcPct val="0"/>
              </a:spcAft>
              <a:defRPr sz="1200" kern="1200">
                <a:solidFill>
                  <a:srgbClr val="898989"/>
                </a:solidFill>
                <a:latin typeface="Calibri" pitchFamily="34" charset="0"/>
                <a:ea typeface="ＭＳ Ｐゴシック" charset="-128"/>
                <a:cs typeface="+mn-cs"/>
              </a:defRPr>
            </a:lvl1pPr>
            <a:lvl2pPr marL="4572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2pPr>
            <a:lvl3pPr marL="9144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3pPr>
            <a:lvl4pPr marL="13716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4pPr>
            <a:lvl5pPr marL="18288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5pPr>
            <a:lvl6pPr marL="2286000" algn="l" defTabSz="914400" rtl="0" eaLnBrk="1" latinLnBrk="0" hangingPunct="1">
              <a:defRPr sz="3700" kern="1200">
                <a:solidFill>
                  <a:schemeClr val="bg1"/>
                </a:solidFill>
                <a:latin typeface="Calibri" pitchFamily="34" charset="0"/>
                <a:ea typeface="ＭＳ Ｐゴシック" charset="-128"/>
                <a:cs typeface="+mn-cs"/>
              </a:defRPr>
            </a:lvl6pPr>
            <a:lvl7pPr marL="2743200" algn="l" defTabSz="914400" rtl="0" eaLnBrk="1" latinLnBrk="0" hangingPunct="1">
              <a:defRPr sz="3700" kern="1200">
                <a:solidFill>
                  <a:schemeClr val="bg1"/>
                </a:solidFill>
                <a:latin typeface="Calibri" pitchFamily="34" charset="0"/>
                <a:ea typeface="ＭＳ Ｐゴシック" charset="-128"/>
                <a:cs typeface="+mn-cs"/>
              </a:defRPr>
            </a:lvl7pPr>
            <a:lvl8pPr marL="3200400" algn="l" defTabSz="914400" rtl="0" eaLnBrk="1" latinLnBrk="0" hangingPunct="1">
              <a:defRPr sz="3700" kern="1200">
                <a:solidFill>
                  <a:schemeClr val="bg1"/>
                </a:solidFill>
                <a:latin typeface="Calibri" pitchFamily="34" charset="0"/>
                <a:ea typeface="ＭＳ Ｐゴシック" charset="-128"/>
                <a:cs typeface="+mn-cs"/>
              </a:defRPr>
            </a:lvl8pPr>
            <a:lvl9pPr marL="3657600" algn="l" defTabSz="914400" rtl="0" eaLnBrk="1" latinLnBrk="0" hangingPunct="1">
              <a:defRPr sz="3700" kern="1200">
                <a:solidFill>
                  <a:schemeClr val="bg1"/>
                </a:solidFill>
                <a:latin typeface="Calibri" pitchFamily="34" charset="0"/>
                <a:ea typeface="ＭＳ Ｐゴシック" charset="-128"/>
                <a:cs typeface="+mn-cs"/>
              </a:defRPr>
            </a:lvl9pPr>
          </a:lstStyle>
          <a:p>
            <a:pPr>
              <a:lnSpc>
                <a:spcPct val="100000"/>
              </a:lnSpc>
              <a:buFontTx/>
              <a:buNone/>
              <a:defRPr/>
            </a:pPr>
            <a:fld id="{E732E038-523B-4796-92C3-5264EB851D26}" type="slidenum">
              <a:rPr lang="fr-FR" b="0" smtClean="0"/>
              <a:pPr>
                <a:lnSpc>
                  <a:spcPct val="100000"/>
                </a:lnSpc>
                <a:buFontTx/>
                <a:buNone/>
                <a:defRPr/>
              </a:pPr>
              <a:t>‹N°›</a:t>
            </a:fld>
            <a:endParaRPr lang="fr-FR" b="0" dirty="0"/>
          </a:p>
        </p:txBody>
      </p:sp>
      <p:sp>
        <p:nvSpPr>
          <p:cNvPr id="2" name="Titre 1"/>
          <p:cNvSpPr>
            <a:spLocks noGrp="1"/>
          </p:cNvSpPr>
          <p:nvPr>
            <p:ph type="title"/>
          </p:nvPr>
        </p:nvSpPr>
        <p:spPr>
          <a:xfrm>
            <a:off x="457200" y="274638"/>
            <a:ext cx="7315200" cy="1143000"/>
          </a:xfrm>
          <a:prstGeom prst="rect">
            <a:avLst/>
          </a:prstGeom>
        </p:spPr>
        <p:txBody>
          <a:bodyPr/>
          <a:lstStyle>
            <a:lvl1pPr algn="l">
              <a:defRPr sz="3600">
                <a:latin typeface="Arial"/>
                <a:cs typeface="Arial"/>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lvl1pPr>
              <a:defRPr sz="28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7128D9B1-B9AF-45F3-AC76-43DC94387322}" type="datetime1">
              <a:rPr lang="fr-FR"/>
              <a:pPr>
                <a:defRPr/>
              </a:pPr>
              <a:t>04/05/2017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a:off x="7594600" y="6492875"/>
            <a:ext cx="23114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b="0">
                <a:solidFill>
                  <a:srgbClr val="898989"/>
                </a:solidFill>
                <a:ea typeface="ＭＳ Ｐゴシック" charset="-128"/>
                <a:cs typeface="+mn-cs"/>
              </a:defRPr>
            </a:lvl1pPr>
          </a:lstStyle>
          <a:p>
            <a:pPr>
              <a:defRPr/>
            </a:pPr>
            <a:fld id="{D54DF5DF-A6AA-4654-A926-07DBFAF216BB}" type="slidenum">
              <a:rPr lang="fr-FR"/>
              <a:pPr>
                <a:defRPr/>
              </a:pPr>
              <a:t>‹N°›</a:t>
            </a:fld>
            <a:endParaRPr lang="fr-FR" dirty="0"/>
          </a:p>
        </p:txBody>
      </p:sp>
    </p:spTree>
    <p:extLst>
      <p:ext uri="{BB962C8B-B14F-4D97-AF65-F5344CB8AC3E}">
        <p14:creationId xmlns:p14="http://schemas.microsoft.com/office/powerpoint/2010/main" val="131204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10" descr="Charte-Powepoint-02.jpg                                        009189BEMacintosh HD                   C0EF7FD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userDrawn="1"/>
        </p:nvSpPr>
        <p:spPr bwMode="auto">
          <a:xfrm>
            <a:off x="200025" y="5915025"/>
            <a:ext cx="9324975" cy="595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7" name="ZoneTexte 6"/>
          <p:cNvSpPr txBox="1">
            <a:spLocks noChangeArrowheads="1"/>
          </p:cNvSpPr>
          <p:nvPr userDrawn="1"/>
        </p:nvSpPr>
        <p:spPr bwMode="auto">
          <a:xfrm>
            <a:off x="200025" y="5915025"/>
            <a:ext cx="9324975" cy="595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3"/>
          <p:cNvSpPr>
            <a:spLocks noGrp="1"/>
          </p:cNvSpPr>
          <p:nvPr>
            <p:ph type="dt" sz="half" idx="10"/>
          </p:nvPr>
        </p:nvSpPr>
        <p:spPr/>
        <p:txBody>
          <a:bodyPr/>
          <a:lstStyle>
            <a:lvl1pPr>
              <a:defRPr/>
            </a:lvl1pPr>
          </a:lstStyle>
          <a:p>
            <a:pPr>
              <a:defRPr/>
            </a:pPr>
            <a:fld id="{85024351-1F08-4414-BA29-353B595BB120}" type="datetime1">
              <a:rPr lang="fr-FR"/>
              <a:pPr>
                <a:defRPr/>
              </a:pPr>
              <a:t>04/05/2017</a:t>
            </a:fld>
            <a:endParaRPr lang="fr-FR"/>
          </a:p>
        </p:txBody>
      </p:sp>
      <p:sp>
        <p:nvSpPr>
          <p:cNvPr id="9" name="Espace réservé du pied de page 4"/>
          <p:cNvSpPr>
            <a:spLocks noGrp="1"/>
          </p:cNvSpPr>
          <p:nvPr>
            <p:ph type="ftr" sz="quarter" idx="11"/>
          </p:nvPr>
        </p:nvSpPr>
        <p:spPr/>
        <p:txBody>
          <a:bodyPr/>
          <a:lstStyle>
            <a:lvl1pPr>
              <a:defRPr/>
            </a:lvl1pPr>
          </a:lstStyle>
          <a:p>
            <a:pPr>
              <a:defRPr/>
            </a:pPr>
            <a:endParaRPr lang="fr-FR"/>
          </a:p>
        </p:txBody>
      </p:sp>
      <p:sp>
        <p:nvSpPr>
          <p:cNvPr id="10" name="Espace réservé du numéro de diapositive 5"/>
          <p:cNvSpPr>
            <a:spLocks noGrp="1"/>
          </p:cNvSpPr>
          <p:nvPr>
            <p:ph type="sldNum" sz="quarter" idx="12"/>
          </p:nvPr>
        </p:nvSpPr>
        <p:spPr>
          <a:xfrm>
            <a:off x="7594600" y="6492875"/>
            <a:ext cx="23114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b="0">
                <a:solidFill>
                  <a:srgbClr val="898989"/>
                </a:solidFill>
                <a:ea typeface="ＭＳ Ｐゴシック" charset="-128"/>
                <a:cs typeface="+mn-cs"/>
              </a:defRPr>
            </a:lvl1pPr>
          </a:lstStyle>
          <a:p>
            <a:pPr>
              <a:defRPr/>
            </a:pPr>
            <a:fld id="{CE273DC8-7F63-4466-B054-0B099F2BBE8F}" type="slidenum">
              <a:rPr lang="fr-FR"/>
              <a:pPr>
                <a:defRPr/>
              </a:pPr>
              <a:t>‹N°›</a:t>
            </a:fld>
            <a:endParaRPr lang="fr-FR"/>
          </a:p>
        </p:txBody>
      </p:sp>
    </p:spTree>
    <p:extLst>
      <p:ext uri="{BB962C8B-B14F-4D97-AF65-F5344CB8AC3E}">
        <p14:creationId xmlns:p14="http://schemas.microsoft.com/office/powerpoint/2010/main" val="89436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4" name="Picture 10" descr="Charte-Powepoint-02.jpg                                        009189BEMacintosh HD                   C0EF7FD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userDrawn="1"/>
        </p:nvSpPr>
        <p:spPr bwMode="auto">
          <a:xfrm>
            <a:off x="200025" y="5915025"/>
            <a:ext cx="9324975" cy="595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8" name="ZoneTexte 6"/>
          <p:cNvSpPr txBox="1">
            <a:spLocks noChangeArrowheads="1"/>
          </p:cNvSpPr>
          <p:nvPr userDrawn="1"/>
        </p:nvSpPr>
        <p:spPr bwMode="auto">
          <a:xfrm>
            <a:off x="0" y="620713"/>
            <a:ext cx="9906000"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9" name="Espace réservé du numéro de diapositive 5"/>
          <p:cNvSpPr txBox="1">
            <a:spLocks/>
          </p:cNvSpPr>
          <p:nvPr userDrawn="1"/>
        </p:nvSpPr>
        <p:spPr>
          <a:xfrm>
            <a:off x="7594600" y="6492875"/>
            <a:ext cx="2311400" cy="365125"/>
          </a:xfrm>
          <a:prstGeom prst="rect">
            <a:avLst/>
          </a:prstGeom>
        </p:spPr>
        <p:txBody>
          <a:bodyPr anchor="ctr"/>
          <a:lstStyle>
            <a:defPPr>
              <a:defRPr lang="fr-FR"/>
            </a:defPPr>
            <a:lvl1pPr algn="r" defTabSz="457200" rtl="0" eaLnBrk="1" fontAlgn="base" hangingPunct="1">
              <a:spcBef>
                <a:spcPct val="0"/>
              </a:spcBef>
              <a:spcAft>
                <a:spcPct val="0"/>
              </a:spcAft>
              <a:defRPr sz="1200" kern="1200">
                <a:solidFill>
                  <a:srgbClr val="898989"/>
                </a:solidFill>
                <a:latin typeface="Calibri" pitchFamily="34" charset="0"/>
                <a:ea typeface="ＭＳ Ｐゴシック" charset="-128"/>
                <a:cs typeface="+mn-cs"/>
              </a:defRPr>
            </a:lvl1pPr>
            <a:lvl2pPr marL="4572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2pPr>
            <a:lvl3pPr marL="9144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3pPr>
            <a:lvl4pPr marL="13716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4pPr>
            <a:lvl5pPr marL="1828800" algn="ctr" defTabSz="457200" rtl="0" eaLnBrk="0" fontAlgn="base" hangingPunct="0">
              <a:spcBef>
                <a:spcPct val="0"/>
              </a:spcBef>
              <a:spcAft>
                <a:spcPct val="0"/>
              </a:spcAft>
              <a:defRPr sz="3700" kern="1200">
                <a:solidFill>
                  <a:schemeClr val="bg1"/>
                </a:solidFill>
                <a:latin typeface="Calibri" pitchFamily="34" charset="0"/>
                <a:ea typeface="ＭＳ Ｐゴシック" charset="-128"/>
                <a:cs typeface="+mn-cs"/>
              </a:defRPr>
            </a:lvl5pPr>
            <a:lvl6pPr marL="2286000" algn="l" defTabSz="914400" rtl="0" eaLnBrk="1" latinLnBrk="0" hangingPunct="1">
              <a:defRPr sz="3700" kern="1200">
                <a:solidFill>
                  <a:schemeClr val="bg1"/>
                </a:solidFill>
                <a:latin typeface="Calibri" pitchFamily="34" charset="0"/>
                <a:ea typeface="ＭＳ Ｐゴシック" charset="-128"/>
                <a:cs typeface="+mn-cs"/>
              </a:defRPr>
            </a:lvl6pPr>
            <a:lvl7pPr marL="2743200" algn="l" defTabSz="914400" rtl="0" eaLnBrk="1" latinLnBrk="0" hangingPunct="1">
              <a:defRPr sz="3700" kern="1200">
                <a:solidFill>
                  <a:schemeClr val="bg1"/>
                </a:solidFill>
                <a:latin typeface="Calibri" pitchFamily="34" charset="0"/>
                <a:ea typeface="ＭＳ Ｐゴシック" charset="-128"/>
                <a:cs typeface="+mn-cs"/>
              </a:defRPr>
            </a:lvl7pPr>
            <a:lvl8pPr marL="3200400" algn="l" defTabSz="914400" rtl="0" eaLnBrk="1" latinLnBrk="0" hangingPunct="1">
              <a:defRPr sz="3700" kern="1200">
                <a:solidFill>
                  <a:schemeClr val="bg1"/>
                </a:solidFill>
                <a:latin typeface="Calibri" pitchFamily="34" charset="0"/>
                <a:ea typeface="ＭＳ Ｐゴシック" charset="-128"/>
                <a:cs typeface="+mn-cs"/>
              </a:defRPr>
            </a:lvl8pPr>
            <a:lvl9pPr marL="3657600" algn="l" defTabSz="914400" rtl="0" eaLnBrk="1" latinLnBrk="0" hangingPunct="1">
              <a:defRPr sz="3700" kern="1200">
                <a:solidFill>
                  <a:schemeClr val="bg1"/>
                </a:solidFill>
                <a:latin typeface="Calibri" pitchFamily="34" charset="0"/>
                <a:ea typeface="ＭＳ Ｐゴシック" charset="-128"/>
                <a:cs typeface="+mn-cs"/>
              </a:defRPr>
            </a:lvl9pPr>
          </a:lstStyle>
          <a:p>
            <a:pPr>
              <a:lnSpc>
                <a:spcPct val="100000"/>
              </a:lnSpc>
              <a:buFontTx/>
              <a:buNone/>
              <a:defRPr/>
            </a:pPr>
            <a:fld id="{E6F53BAA-8F63-40AE-BCCD-79BCC52733FD}" type="slidenum">
              <a:rPr lang="fr-FR" b="0" smtClean="0"/>
              <a:pPr>
                <a:lnSpc>
                  <a:spcPct val="100000"/>
                </a:lnSpc>
                <a:buFontTx/>
                <a:buNone/>
                <a:defRPr/>
              </a:pPr>
              <a:t>‹N°›</a:t>
            </a:fld>
            <a:endParaRPr lang="fr-FR" b="0" dirty="0"/>
          </a:p>
        </p:txBody>
      </p:sp>
      <p:sp>
        <p:nvSpPr>
          <p:cNvPr id="10" name="ZoneTexte 9"/>
          <p:cNvSpPr txBox="1">
            <a:spLocks noChangeArrowheads="1"/>
          </p:cNvSpPr>
          <p:nvPr userDrawn="1"/>
        </p:nvSpPr>
        <p:spPr bwMode="auto">
          <a:xfrm>
            <a:off x="200025" y="5915025"/>
            <a:ext cx="9324975" cy="595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6" name="Titre 1"/>
          <p:cNvSpPr>
            <a:spLocks noGrp="1"/>
          </p:cNvSpPr>
          <p:nvPr>
            <p:ph type="title"/>
          </p:nvPr>
        </p:nvSpPr>
        <p:spPr>
          <a:xfrm>
            <a:off x="457200" y="0"/>
            <a:ext cx="8229600" cy="620688"/>
          </a:xfrm>
          <a:prstGeom prst="rect">
            <a:avLst/>
          </a:prstGeom>
        </p:spPr>
        <p:txBody>
          <a:bodyPr/>
          <a:lstStyle>
            <a:lvl1pPr>
              <a:defRPr sz="3600">
                <a:solidFill>
                  <a:schemeClr val="bg1"/>
                </a:solidFill>
              </a:defRPr>
            </a:lvl1pPr>
          </a:lstStyle>
          <a:p>
            <a:r>
              <a:rPr lang="fr-FR" smtClean="0"/>
              <a:t>Modifiez le style du titre</a:t>
            </a:r>
            <a:endParaRPr lang="fr-FR"/>
          </a:p>
        </p:txBody>
      </p:sp>
      <p:sp>
        <p:nvSpPr>
          <p:cNvPr id="7" name="Espace réservé du contenu 2"/>
          <p:cNvSpPr>
            <a:spLocks noGrp="1"/>
          </p:cNvSpPr>
          <p:nvPr>
            <p:ph idx="1"/>
          </p:nvPr>
        </p:nvSpPr>
        <p:spPr>
          <a:xfrm>
            <a:off x="457200" y="1600200"/>
            <a:ext cx="8229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e la date 3"/>
          <p:cNvSpPr>
            <a:spLocks noGrp="1"/>
          </p:cNvSpPr>
          <p:nvPr>
            <p:ph type="dt" sz="half" idx="10"/>
          </p:nvPr>
        </p:nvSpPr>
        <p:spPr/>
        <p:txBody>
          <a:bodyPr/>
          <a:lstStyle>
            <a:lvl1pPr>
              <a:defRPr/>
            </a:lvl1pPr>
          </a:lstStyle>
          <a:p>
            <a:pPr>
              <a:defRPr/>
            </a:pPr>
            <a:fld id="{0B2270F3-B04C-4D1C-A316-B2556BC56B51}" type="datetime1">
              <a:rPr lang="fr-FR"/>
              <a:pPr>
                <a:defRPr/>
              </a:pPr>
              <a:t>04/05/2017</a:t>
            </a:fld>
            <a:endParaRPr lang="fr-FR"/>
          </a:p>
        </p:txBody>
      </p:sp>
      <p:sp>
        <p:nvSpPr>
          <p:cNvPr id="12"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2887324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10" descr="Charte-Powepoint-02.jpg                                        009189BEMacintosh HD                   C0EF7FD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userDrawn="1"/>
        </p:nvSpPr>
        <p:spPr bwMode="auto">
          <a:xfrm>
            <a:off x="200025" y="5915025"/>
            <a:ext cx="9324975" cy="595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6" name="ZoneTexte 5"/>
          <p:cNvSpPr txBox="1">
            <a:spLocks noChangeArrowheads="1"/>
          </p:cNvSpPr>
          <p:nvPr userDrawn="1"/>
        </p:nvSpPr>
        <p:spPr bwMode="auto">
          <a:xfrm>
            <a:off x="200025" y="5915025"/>
            <a:ext cx="9324975" cy="595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700">
                <a:solidFill>
                  <a:schemeClr val="bg1"/>
                </a:solidFill>
                <a:latin typeface="Calibri" pitchFamily="34" charset="0"/>
                <a:ea typeface="ＭＳ Ｐゴシック" charset="-128"/>
              </a:defRPr>
            </a:lvl1pPr>
            <a:lvl2pPr marL="742950" indent="-285750">
              <a:defRPr sz="3700">
                <a:solidFill>
                  <a:schemeClr val="bg1"/>
                </a:solidFill>
                <a:latin typeface="Calibri" pitchFamily="34" charset="0"/>
                <a:ea typeface="ＭＳ Ｐゴシック" charset="-128"/>
              </a:defRPr>
            </a:lvl2pPr>
            <a:lvl3pPr marL="1143000" indent="-228600">
              <a:defRPr sz="3700">
                <a:solidFill>
                  <a:schemeClr val="bg1"/>
                </a:solidFill>
                <a:latin typeface="Calibri" pitchFamily="34" charset="0"/>
                <a:ea typeface="ＭＳ Ｐゴシック" charset="-128"/>
              </a:defRPr>
            </a:lvl3pPr>
            <a:lvl4pPr marL="1600200" indent="-228600">
              <a:defRPr sz="3700">
                <a:solidFill>
                  <a:schemeClr val="bg1"/>
                </a:solidFill>
                <a:latin typeface="Calibri" pitchFamily="34" charset="0"/>
                <a:ea typeface="ＭＳ Ｐゴシック" charset="-128"/>
              </a:defRPr>
            </a:lvl4pPr>
            <a:lvl5pPr marL="2057400" indent="-228600">
              <a:defRPr sz="3700">
                <a:solidFill>
                  <a:schemeClr val="bg1"/>
                </a:solidFill>
                <a:latin typeface="Calibri" pitchFamily="34" charset="0"/>
                <a:ea typeface="ＭＳ Ｐゴシック" charset="-128"/>
              </a:defRPr>
            </a:lvl5pPr>
            <a:lvl6pPr marL="25146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6pPr>
            <a:lvl7pPr marL="29718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7pPr>
            <a:lvl8pPr marL="34290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8pPr>
            <a:lvl9pPr marL="3886200" indent="-228600" algn="ctr" defTabSz="457200" eaLnBrk="0" fontAlgn="base" hangingPunct="0">
              <a:spcBef>
                <a:spcPct val="0"/>
              </a:spcBef>
              <a:spcAft>
                <a:spcPct val="0"/>
              </a:spcAft>
              <a:defRPr sz="3700">
                <a:solidFill>
                  <a:schemeClr val="bg1"/>
                </a:solidFill>
                <a:latin typeface="Calibri" pitchFamily="34" charset="0"/>
                <a:ea typeface="ＭＳ Ｐゴシック" charset="-128"/>
              </a:defRPr>
            </a:lvl9pPr>
          </a:lstStyle>
          <a:p>
            <a:pPr eaLnBrk="0" hangingPunct="0">
              <a:lnSpc>
                <a:spcPct val="100000"/>
              </a:lnSpc>
              <a:spcBef>
                <a:spcPct val="0"/>
              </a:spcBef>
              <a:buFontTx/>
              <a:buNone/>
              <a:defRPr/>
            </a:pPr>
            <a:endParaRPr lang="fr-FR" altLang="fr-FR" b="0" smtClean="0"/>
          </a:p>
        </p:txBody>
      </p:sp>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AF960CB-6948-4741-BA9A-BB87CCD84520}" type="datetime1">
              <a:rPr lang="fr-FR"/>
              <a:pPr>
                <a:defRPr/>
              </a:pPr>
              <a:t>04/05/2017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a:off x="7610475" y="6453188"/>
            <a:ext cx="23114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b="0">
                <a:solidFill>
                  <a:srgbClr val="898989"/>
                </a:solidFill>
                <a:ea typeface="ＭＳ Ｐゴシック" charset="-128"/>
                <a:cs typeface="+mn-cs"/>
              </a:defRPr>
            </a:lvl1pPr>
          </a:lstStyle>
          <a:p>
            <a:pPr>
              <a:defRPr/>
            </a:pPr>
            <a:fld id="{4F02AB95-770C-4679-8305-6101CD5BD5B3}" type="slidenum">
              <a:rPr lang="fr-FR"/>
              <a:pPr>
                <a:defRPr/>
              </a:pPr>
              <a:t>‹N°›</a:t>
            </a:fld>
            <a:endParaRPr lang="fr-FR"/>
          </a:p>
        </p:txBody>
      </p:sp>
    </p:spTree>
    <p:extLst>
      <p:ext uri="{BB962C8B-B14F-4D97-AF65-F5344CB8AC3E}">
        <p14:creationId xmlns:p14="http://schemas.microsoft.com/office/powerpoint/2010/main" val="193720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Rectangle 4"/>
          <p:cNvSpPr>
            <a:spLocks noGrp="1" noChangeArrowheads="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l">
              <a:lnSpc>
                <a:spcPct val="100000"/>
              </a:lnSpc>
              <a:spcBef>
                <a:spcPct val="0"/>
              </a:spcBef>
              <a:buFontTx/>
              <a:buNone/>
              <a:defRPr sz="1200" b="0">
                <a:solidFill>
                  <a:srgbClr val="898989"/>
                </a:solidFill>
                <a:ea typeface="ＭＳ Ｐゴシック" charset="-128"/>
                <a:cs typeface="+mn-cs"/>
              </a:defRPr>
            </a:lvl1pPr>
          </a:lstStyle>
          <a:p>
            <a:pPr>
              <a:defRPr/>
            </a:pPr>
            <a:endParaRPr lang="fr-FR"/>
          </a:p>
        </p:txBody>
      </p:sp>
      <p:sp>
        <p:nvSpPr>
          <p:cNvPr id="7" name="Rectangle 5"/>
          <p:cNvSpPr>
            <a:spLocks noGrp="1" noChangeArrowheads="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1200" b="0">
                <a:solidFill>
                  <a:srgbClr val="898989"/>
                </a:solidFill>
                <a:ea typeface="ＭＳ Ｐゴシック" charset="-128"/>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tm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neosup.ens-lyon.fr/app.php/accuei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Sous-titre 2"/>
          <p:cNvSpPr>
            <a:spLocks/>
          </p:cNvSpPr>
          <p:nvPr/>
        </p:nvSpPr>
        <p:spPr bwMode="auto">
          <a:xfrm>
            <a:off x="200472" y="5181678"/>
            <a:ext cx="9577064"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lgn="l" eaLnBrk="0" hangingPunct="0">
              <a:spcBef>
                <a:spcPct val="20000"/>
              </a:spcBef>
              <a:buFont typeface="Arial" charset="0"/>
              <a:buChar char="•"/>
              <a:defRPr sz="3200">
                <a:solidFill>
                  <a:schemeClr val="tx1"/>
                </a:solidFill>
                <a:latin typeface="Arial" charset="0"/>
              </a:defRPr>
            </a:lvl1pPr>
            <a:lvl2pPr marL="958850" indent="-285750" algn="l" eaLnBrk="0" hangingPunct="0">
              <a:spcBef>
                <a:spcPct val="20000"/>
              </a:spcBef>
              <a:buFont typeface="Arial" charset="0"/>
              <a:buChar char="–"/>
              <a:defRPr sz="2800">
                <a:solidFill>
                  <a:schemeClr val="tx1"/>
                </a:solidFill>
                <a:latin typeface="Arial" charset="0"/>
              </a:defRPr>
            </a:lvl2pPr>
            <a:lvl3pPr marL="1377950" indent="-228600" algn="l" eaLnBrk="0" hangingPunct="0">
              <a:spcBef>
                <a:spcPct val="20000"/>
              </a:spcBef>
              <a:buFont typeface="Arial" charset="0"/>
              <a:buChar char="•"/>
              <a:defRPr sz="2400">
                <a:solidFill>
                  <a:schemeClr val="tx1"/>
                </a:solidFill>
                <a:latin typeface="Arial" charset="0"/>
              </a:defRPr>
            </a:lvl3pPr>
            <a:lvl4pPr marL="1797050" indent="-228600" algn="l" eaLnBrk="0" hangingPunct="0">
              <a:spcBef>
                <a:spcPct val="20000"/>
              </a:spcBef>
              <a:buFont typeface="Arial" charset="0"/>
              <a:buChar char="–"/>
              <a:defRPr sz="2000">
                <a:solidFill>
                  <a:schemeClr val="tx1"/>
                </a:solidFill>
                <a:latin typeface="Arial" charset="0"/>
              </a:defRPr>
            </a:lvl4pPr>
            <a:lvl5pPr marL="2216150" indent="-228600" algn="l" eaLnBrk="0" hangingPunct="0">
              <a:spcBef>
                <a:spcPct val="20000"/>
              </a:spcBef>
              <a:buFont typeface="Arial" charset="0"/>
              <a:buChar char="»"/>
              <a:defRPr sz="2000">
                <a:solidFill>
                  <a:schemeClr val="tx1"/>
                </a:solidFill>
                <a:latin typeface="Arial" charset="0"/>
              </a:defRPr>
            </a:lvl5pPr>
            <a:lvl6pPr marL="267335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313055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58775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404495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lnSpc>
                <a:spcPct val="100000"/>
              </a:lnSpc>
              <a:buNone/>
            </a:pPr>
            <a:r>
              <a:rPr lang="fr-FR" sz="2800" dirty="0" smtClean="0">
                <a:solidFill>
                  <a:schemeClr val="bg1"/>
                </a:solidFill>
                <a:latin typeface="Calibri" panose="020F0502020204030204" pitchFamily="34" charset="0"/>
              </a:rPr>
              <a:t>boris.julien@u-psud.fr  UFR Science</a:t>
            </a:r>
          </a:p>
          <a:p>
            <a:pPr eaLnBrk="1" hangingPunct="1">
              <a:lnSpc>
                <a:spcPct val="100000"/>
              </a:lnSpc>
              <a:buNone/>
            </a:pPr>
            <a:r>
              <a:rPr lang="fr-FR" altLang="fr-FR" sz="2800" dirty="0" smtClean="0">
                <a:solidFill>
                  <a:schemeClr val="bg1"/>
                </a:solidFill>
                <a:latin typeface="Calibri" pitchFamily="34" charset="0"/>
                <a:cs typeface="Arial" charset="0"/>
              </a:rPr>
              <a:t>patrick.pamphile@u-psud.fr IUT Sceaux</a:t>
            </a:r>
          </a:p>
          <a:p>
            <a:pPr eaLnBrk="1" hangingPunct="1">
              <a:lnSpc>
                <a:spcPct val="100000"/>
              </a:lnSpc>
              <a:buNone/>
            </a:pPr>
            <a:r>
              <a:rPr lang="fr-FR" sz="2800" dirty="0">
                <a:solidFill>
                  <a:schemeClr val="bg1"/>
                </a:solidFill>
                <a:latin typeface="Calibri" panose="020F0502020204030204" pitchFamily="34" charset="0"/>
              </a:rPr>
              <a:t>m</a:t>
            </a:r>
            <a:r>
              <a:rPr lang="fr-FR" sz="2800" dirty="0" smtClean="0">
                <a:solidFill>
                  <a:schemeClr val="bg1"/>
                </a:solidFill>
                <a:latin typeface="Calibri" panose="020F0502020204030204" pitchFamily="34" charset="0"/>
              </a:rPr>
              <a:t>arie-joelle.ramage@u-psud.fr  </a:t>
            </a:r>
            <a:r>
              <a:rPr lang="fr-FR" sz="2800" dirty="0">
                <a:solidFill>
                  <a:schemeClr val="bg1"/>
                </a:solidFill>
                <a:latin typeface="Calibri" panose="020F0502020204030204" pitchFamily="34" charset="0"/>
              </a:rPr>
              <a:t>UFR Science</a:t>
            </a:r>
          </a:p>
          <a:p>
            <a:pPr eaLnBrk="1" hangingPunct="1">
              <a:lnSpc>
                <a:spcPct val="100000"/>
              </a:lnSpc>
              <a:buNone/>
            </a:pPr>
            <a:endParaRPr lang="fr-FR" altLang="fr-FR" sz="2800" dirty="0">
              <a:solidFill>
                <a:schemeClr val="bg1"/>
              </a:solidFill>
              <a:latin typeface="Calibri" pitchFamily="34" charset="0"/>
              <a:cs typeface="Arial" charset="0"/>
            </a:endParaRPr>
          </a:p>
          <a:p>
            <a:pPr eaLnBrk="1" hangingPunct="1">
              <a:lnSpc>
                <a:spcPct val="100000"/>
              </a:lnSpc>
              <a:buFontTx/>
              <a:buNone/>
            </a:pPr>
            <a:endParaRPr lang="fr-FR" altLang="fr-FR" sz="2000" b="0" dirty="0">
              <a:solidFill>
                <a:schemeClr val="bg1"/>
              </a:solidFill>
              <a:cs typeface="Arial" charset="0"/>
            </a:endParaRPr>
          </a:p>
        </p:txBody>
      </p:sp>
      <p:sp>
        <p:nvSpPr>
          <p:cNvPr id="23556" name="Espace réservé du numéro de diapositive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charset="0"/>
              <a:buChar char="•"/>
              <a:defRPr sz="3200">
                <a:solidFill>
                  <a:schemeClr val="tx1"/>
                </a:solidFill>
                <a:latin typeface="Arial" charset="0"/>
              </a:defRPr>
            </a:lvl1pPr>
            <a:lvl2pPr marL="742950" indent="-285750" algn="l" eaLnBrk="0" hangingPunct="0">
              <a:spcBef>
                <a:spcPct val="20000"/>
              </a:spcBef>
              <a:buFont typeface="Arial" charset="0"/>
              <a:buChar char="–"/>
              <a:defRPr sz="2800">
                <a:solidFill>
                  <a:schemeClr val="tx1"/>
                </a:solidFill>
                <a:latin typeface="Arial" charset="0"/>
              </a:defRPr>
            </a:lvl2pPr>
            <a:lvl3pPr marL="1143000" indent="-228600" algn="l" eaLnBrk="0" hangingPunct="0">
              <a:spcBef>
                <a:spcPct val="20000"/>
              </a:spcBef>
              <a:buFont typeface="Arial" charset="0"/>
              <a:buChar char="•"/>
              <a:defRPr sz="2400">
                <a:solidFill>
                  <a:schemeClr val="tx1"/>
                </a:solidFill>
                <a:latin typeface="Arial" charset="0"/>
              </a:defRPr>
            </a:lvl3pPr>
            <a:lvl4pPr marL="1600200" indent="-228600" algn="l" eaLnBrk="0" hangingPunct="0">
              <a:spcBef>
                <a:spcPct val="20000"/>
              </a:spcBef>
              <a:buFont typeface="Arial" charset="0"/>
              <a:buChar char="–"/>
              <a:defRPr sz="2000">
                <a:solidFill>
                  <a:schemeClr val="tx1"/>
                </a:solidFill>
                <a:latin typeface="Arial" charset="0"/>
              </a:defRPr>
            </a:lvl4pPr>
            <a:lvl5pPr marL="2057400" indent="-228600" algn="l"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r" eaLnBrk="1" hangingPunct="1">
              <a:spcBef>
                <a:spcPct val="0"/>
              </a:spcBef>
              <a:buFontTx/>
              <a:buNone/>
              <a:defRPr/>
            </a:pPr>
            <a:fld id="{A6940A84-5568-4440-BA4E-C25DBE998066}" type="slidenum">
              <a:rPr lang="fr-FR" altLang="fr-FR" sz="1200" smtClean="0">
                <a:solidFill>
                  <a:srgbClr val="898989"/>
                </a:solidFill>
                <a:latin typeface="Calibri" pitchFamily="34" charset="0"/>
                <a:ea typeface="ＭＳ Ｐゴシック" pitchFamily="34" charset="-128"/>
              </a:rPr>
              <a:pPr algn="r" eaLnBrk="1" hangingPunct="1">
                <a:spcBef>
                  <a:spcPct val="0"/>
                </a:spcBef>
                <a:buFontTx/>
                <a:buNone/>
                <a:defRPr/>
              </a:pPr>
              <a:t>1</a:t>
            </a:fld>
            <a:endParaRPr lang="fr-FR" altLang="fr-FR" sz="1200" smtClean="0">
              <a:solidFill>
                <a:srgbClr val="898989"/>
              </a:solidFill>
              <a:latin typeface="Calibri" pitchFamily="34" charset="0"/>
              <a:ea typeface="ＭＳ Ｐゴシック" pitchFamily="34" charset="-128"/>
            </a:endParaRPr>
          </a:p>
        </p:txBody>
      </p:sp>
      <p:sp>
        <p:nvSpPr>
          <p:cNvPr id="23557" name="Titre 1"/>
          <p:cNvSpPr txBox="1">
            <a:spLocks/>
          </p:cNvSpPr>
          <p:nvPr/>
        </p:nvSpPr>
        <p:spPr bwMode="auto">
          <a:xfrm>
            <a:off x="0" y="2492573"/>
            <a:ext cx="9229278" cy="172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charset="0"/>
              <a:buChar char="•"/>
              <a:defRPr sz="3200">
                <a:solidFill>
                  <a:schemeClr val="tx1"/>
                </a:solidFill>
                <a:latin typeface="Arial" charset="0"/>
              </a:defRPr>
            </a:lvl1pPr>
            <a:lvl2pPr marL="742950" indent="-285750" algn="l" eaLnBrk="0" hangingPunct="0">
              <a:spcBef>
                <a:spcPct val="20000"/>
              </a:spcBef>
              <a:buFont typeface="Arial" charset="0"/>
              <a:buChar char="–"/>
              <a:defRPr sz="2800">
                <a:solidFill>
                  <a:schemeClr val="tx1"/>
                </a:solidFill>
                <a:latin typeface="Arial" charset="0"/>
              </a:defRPr>
            </a:lvl2pPr>
            <a:lvl3pPr marL="1143000" indent="-228600" algn="l" eaLnBrk="0" hangingPunct="0">
              <a:spcBef>
                <a:spcPct val="20000"/>
              </a:spcBef>
              <a:buFont typeface="Arial" charset="0"/>
              <a:buChar char="•"/>
              <a:defRPr sz="2400">
                <a:solidFill>
                  <a:schemeClr val="tx1"/>
                </a:solidFill>
                <a:latin typeface="Arial" charset="0"/>
              </a:defRPr>
            </a:lvl3pPr>
            <a:lvl4pPr marL="1600200" indent="-228600" algn="l" eaLnBrk="0" hangingPunct="0">
              <a:spcBef>
                <a:spcPct val="20000"/>
              </a:spcBef>
              <a:buFont typeface="Arial" charset="0"/>
              <a:buChar char="–"/>
              <a:defRPr sz="2000">
                <a:solidFill>
                  <a:schemeClr val="tx1"/>
                </a:solidFill>
                <a:latin typeface="Arial" charset="0"/>
              </a:defRPr>
            </a:lvl4pPr>
            <a:lvl5pPr marL="2057400" indent="-228600" algn="l"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lnSpc>
                <a:spcPct val="100000"/>
              </a:lnSpc>
              <a:spcBef>
                <a:spcPct val="0"/>
              </a:spcBef>
              <a:buFontTx/>
              <a:buNone/>
            </a:pPr>
            <a:endParaRPr lang="fr-FR" altLang="fr-FR" cap="small" dirty="0" smtClean="0">
              <a:solidFill>
                <a:schemeClr val="bg1"/>
              </a:solidFill>
              <a:latin typeface="Calibri" pitchFamily="34" charset="0"/>
              <a:cs typeface="Calibri" pitchFamily="34" charset="0"/>
            </a:endParaRPr>
          </a:p>
          <a:p>
            <a:pPr algn="ctr" eaLnBrk="1" hangingPunct="1">
              <a:lnSpc>
                <a:spcPct val="100000"/>
              </a:lnSpc>
              <a:spcBef>
                <a:spcPct val="0"/>
              </a:spcBef>
              <a:buFontTx/>
              <a:buNone/>
            </a:pPr>
            <a:r>
              <a:rPr lang="fr-FR" altLang="fr-FR" cap="small" dirty="0" smtClean="0">
                <a:solidFill>
                  <a:schemeClr val="bg1"/>
                </a:solidFill>
                <a:latin typeface="Calibri" pitchFamily="34" charset="0"/>
                <a:cs typeface="Calibri" pitchFamily="34" charset="0"/>
              </a:rPr>
              <a:t>AIDER LES ETUDIANTS</a:t>
            </a:r>
          </a:p>
          <a:p>
            <a:pPr algn="ctr" eaLnBrk="1" hangingPunct="1">
              <a:lnSpc>
                <a:spcPct val="100000"/>
              </a:lnSpc>
              <a:spcBef>
                <a:spcPct val="0"/>
              </a:spcBef>
              <a:buFontTx/>
              <a:buNone/>
            </a:pPr>
            <a:r>
              <a:rPr lang="fr-FR" altLang="fr-FR" cap="small" dirty="0" smtClean="0">
                <a:solidFill>
                  <a:schemeClr val="bg1"/>
                </a:solidFill>
                <a:latin typeface="Calibri" pitchFamily="34" charset="0"/>
                <a:cs typeface="Calibri" pitchFamily="34" charset="0"/>
              </a:rPr>
              <a:t>A APPRENDRE</a:t>
            </a:r>
            <a:endParaRPr lang="fr-FR" altLang="fr-FR" b="0" dirty="0" smtClean="0">
              <a:solidFill>
                <a:schemeClr val="bg1"/>
              </a:solidFill>
              <a:latin typeface="Calibri" pitchFamily="34" charset="0"/>
              <a:cs typeface="Calibri" pitchFamily="34" charset="0"/>
            </a:endParaRPr>
          </a:p>
          <a:p>
            <a:pPr algn="ctr" eaLnBrk="1" hangingPunct="1">
              <a:lnSpc>
                <a:spcPct val="100000"/>
              </a:lnSpc>
              <a:spcBef>
                <a:spcPct val="0"/>
              </a:spcBef>
              <a:buFontTx/>
              <a:buNone/>
            </a:pPr>
            <a:endParaRPr lang="fr-FR" altLang="fr-FR" sz="4000" cap="small" dirty="0" smtClean="0">
              <a:solidFill>
                <a:schemeClr val="bg1"/>
              </a:solidFill>
              <a:latin typeface="Calibri" pitchFamily="34" charset="0"/>
              <a:cs typeface="Calibri" pitchFamily="34" charset="0"/>
            </a:endParaRPr>
          </a:p>
          <a:p>
            <a:pPr algn="ctr" eaLnBrk="1" hangingPunct="1">
              <a:lnSpc>
                <a:spcPct val="100000"/>
              </a:lnSpc>
              <a:spcBef>
                <a:spcPct val="0"/>
              </a:spcBef>
              <a:buFontTx/>
              <a:buNone/>
            </a:pPr>
            <a:endParaRPr lang="fr-FR" altLang="fr-FR" sz="4000" b="0" cap="small" dirty="0" smtClean="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Mémoriser</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10</a:t>
              </a:fld>
              <a:endParaRPr lang="fr-FR" sz="1400" b="1" dirty="0">
                <a:solidFill>
                  <a:schemeClr val="bg1"/>
                </a:solidFill>
              </a:endParaRPr>
            </a:p>
          </p:txBody>
        </p:sp>
      </p:grpSp>
      <p:sp>
        <p:nvSpPr>
          <p:cNvPr id="40" name="Rectangle à coins arrondis 39"/>
          <p:cNvSpPr/>
          <p:nvPr/>
        </p:nvSpPr>
        <p:spPr>
          <a:xfrm>
            <a:off x="467543" y="3068960"/>
            <a:ext cx="1869505" cy="853281"/>
          </a:xfrm>
          <a:prstGeom prst="roundRect">
            <a:avLst/>
          </a:prstGeom>
          <a:solidFill>
            <a:srgbClr val="5286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Calibri" panose="020F0502020204030204" pitchFamily="34" charset="0"/>
              </a:rPr>
              <a:t>Mémoire </a:t>
            </a:r>
            <a:r>
              <a:rPr lang="fr-FR" b="1" dirty="0" smtClean="0">
                <a:solidFill>
                  <a:schemeClr val="bg1"/>
                </a:solidFill>
                <a:latin typeface="Calibri" panose="020F0502020204030204" pitchFamily="34" charset="0"/>
              </a:rPr>
              <a:t>Sensorielle</a:t>
            </a:r>
          </a:p>
          <a:p>
            <a:pPr algn="ctr"/>
            <a:r>
              <a:rPr lang="fr-FR" dirty="0" smtClean="0">
                <a:solidFill>
                  <a:schemeClr val="bg1"/>
                </a:solidFill>
                <a:latin typeface="Calibri" panose="020F0502020204030204" pitchFamily="34" charset="0"/>
              </a:rPr>
              <a:t>(</a:t>
            </a:r>
            <a:r>
              <a:rPr lang="fr-FR" dirty="0" err="1" smtClean="0">
                <a:solidFill>
                  <a:schemeClr val="bg1"/>
                </a:solidFill>
                <a:latin typeface="Calibri" panose="020F0502020204030204" pitchFamily="34" charset="0"/>
              </a:rPr>
              <a:t>mms</a:t>
            </a:r>
            <a:r>
              <a:rPr lang="fr-FR" dirty="0" smtClean="0">
                <a:solidFill>
                  <a:schemeClr val="bg1"/>
                </a:solidFill>
                <a:latin typeface="Calibri" panose="020F0502020204030204" pitchFamily="34" charset="0"/>
              </a:rPr>
              <a:t> – 1s)</a:t>
            </a:r>
            <a:endParaRPr lang="fr-FR" dirty="0">
              <a:solidFill>
                <a:schemeClr val="bg1"/>
              </a:solidFill>
              <a:latin typeface="Calibri" panose="020F0502020204030204" pitchFamily="34" charset="0"/>
            </a:endParaRPr>
          </a:p>
        </p:txBody>
      </p:sp>
      <p:sp>
        <p:nvSpPr>
          <p:cNvPr id="41" name="Explosion 1 40"/>
          <p:cNvSpPr/>
          <p:nvPr/>
        </p:nvSpPr>
        <p:spPr>
          <a:xfrm>
            <a:off x="223945" y="785729"/>
            <a:ext cx="2664296" cy="1440160"/>
          </a:xfrm>
          <a:prstGeom prst="irregularSeal1">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Calibri" panose="020F0502020204030204" pitchFamily="34" charset="0"/>
              </a:rPr>
              <a:t>Informations</a:t>
            </a:r>
          </a:p>
          <a:p>
            <a:pPr algn="ctr"/>
            <a:r>
              <a:rPr lang="fr-FR" dirty="0" smtClean="0">
                <a:solidFill>
                  <a:schemeClr val="bg1"/>
                </a:solidFill>
                <a:latin typeface="Calibri" panose="020F0502020204030204" pitchFamily="34" charset="0"/>
              </a:rPr>
              <a:t>(stimuli) </a:t>
            </a:r>
          </a:p>
        </p:txBody>
      </p:sp>
      <p:sp>
        <p:nvSpPr>
          <p:cNvPr id="42" name="Rectangle à coins arrondis 41"/>
          <p:cNvSpPr/>
          <p:nvPr/>
        </p:nvSpPr>
        <p:spPr>
          <a:xfrm>
            <a:off x="3667344" y="2616496"/>
            <a:ext cx="1800000" cy="1800000"/>
          </a:xfrm>
          <a:prstGeom prst="roundRect">
            <a:avLst/>
          </a:prstGeom>
          <a:solidFill>
            <a:srgbClr val="5286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Calibri" panose="020F0502020204030204" pitchFamily="34" charset="0"/>
              </a:rPr>
              <a:t>Mémoire</a:t>
            </a:r>
          </a:p>
          <a:p>
            <a:pPr algn="ctr"/>
            <a:r>
              <a:rPr lang="fr-FR" dirty="0" smtClean="0">
                <a:solidFill>
                  <a:schemeClr val="bg1"/>
                </a:solidFill>
                <a:latin typeface="Calibri" panose="020F0502020204030204" pitchFamily="34" charset="0"/>
              </a:rPr>
              <a:t>(</a:t>
            </a:r>
            <a:r>
              <a:rPr lang="fr-FR" dirty="0">
                <a:solidFill>
                  <a:schemeClr val="bg1"/>
                </a:solidFill>
                <a:latin typeface="Calibri" panose="020F0502020204030204" pitchFamily="34" charset="0"/>
              </a:rPr>
              <a:t>à</a:t>
            </a:r>
            <a:r>
              <a:rPr lang="fr-FR" dirty="0" smtClean="0">
                <a:solidFill>
                  <a:schemeClr val="bg1"/>
                </a:solidFill>
                <a:latin typeface="Calibri" panose="020F0502020204030204" pitchFamily="34" charset="0"/>
              </a:rPr>
              <a:t> court terme) </a:t>
            </a:r>
          </a:p>
          <a:p>
            <a:pPr algn="ctr"/>
            <a:r>
              <a:rPr lang="fr-FR" b="1" dirty="0" smtClean="0">
                <a:solidFill>
                  <a:schemeClr val="bg1"/>
                </a:solidFill>
                <a:latin typeface="Calibri" panose="020F0502020204030204" pitchFamily="34" charset="0"/>
              </a:rPr>
              <a:t>de Travail</a:t>
            </a:r>
          </a:p>
          <a:p>
            <a:pPr algn="ctr"/>
            <a:r>
              <a:rPr lang="fr-FR" dirty="0" smtClean="0">
                <a:solidFill>
                  <a:schemeClr val="bg1"/>
                </a:solidFill>
                <a:latin typeface="Calibri" panose="020F0502020204030204" pitchFamily="34" charset="0"/>
              </a:rPr>
              <a:t>(&lt;1mn)</a:t>
            </a:r>
            <a:endParaRPr lang="fr-FR" dirty="0">
              <a:solidFill>
                <a:schemeClr val="bg1"/>
              </a:solidFill>
              <a:latin typeface="Calibri" panose="020F0502020204030204" pitchFamily="34" charset="0"/>
            </a:endParaRPr>
          </a:p>
        </p:txBody>
      </p:sp>
      <p:sp>
        <p:nvSpPr>
          <p:cNvPr id="43" name="Ellipse 42"/>
          <p:cNvSpPr/>
          <p:nvPr/>
        </p:nvSpPr>
        <p:spPr>
          <a:xfrm>
            <a:off x="4580221" y="696985"/>
            <a:ext cx="1224136" cy="7200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Gill Sans MT" panose="020B0502020104020203" pitchFamily="34" charset="0"/>
              </a:rPr>
              <a:t>Oubli</a:t>
            </a:r>
            <a:endParaRPr lang="fr-FR" b="1" dirty="0">
              <a:solidFill>
                <a:schemeClr val="bg1"/>
              </a:solidFill>
              <a:latin typeface="Gill Sans MT" panose="020B0502020104020203" pitchFamily="34" charset="0"/>
            </a:endParaRPr>
          </a:p>
        </p:txBody>
      </p:sp>
      <p:cxnSp>
        <p:nvCxnSpPr>
          <p:cNvPr id="44" name="Connecteur droit avec flèche 43"/>
          <p:cNvCxnSpPr>
            <a:endCxn id="43" idx="2"/>
          </p:cNvCxnSpPr>
          <p:nvPr/>
        </p:nvCxnSpPr>
        <p:spPr>
          <a:xfrm flipV="1">
            <a:off x="2152864" y="1057025"/>
            <a:ext cx="2427357" cy="2057809"/>
          </a:xfrm>
          <a:prstGeom prst="straightConnector1">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en angle 44"/>
          <p:cNvCxnSpPr>
            <a:stCxn id="56" idx="0"/>
            <a:endCxn id="43" idx="6"/>
          </p:cNvCxnSpPr>
          <p:nvPr/>
        </p:nvCxnSpPr>
        <p:spPr>
          <a:xfrm rot="16200000" flipV="1">
            <a:off x="6380290" y="481093"/>
            <a:ext cx="1109471" cy="2261336"/>
          </a:xfrm>
          <a:prstGeom prst="bentConnector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42" idx="0"/>
            <a:endCxn id="43" idx="4"/>
          </p:cNvCxnSpPr>
          <p:nvPr/>
        </p:nvCxnSpPr>
        <p:spPr>
          <a:xfrm flipV="1">
            <a:off x="4567344" y="1417065"/>
            <a:ext cx="624945" cy="1199431"/>
          </a:xfrm>
          <a:prstGeom prst="straightConnector1">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7" name="Groupe 46"/>
          <p:cNvGrpSpPr/>
          <p:nvPr/>
        </p:nvGrpSpPr>
        <p:grpSpPr>
          <a:xfrm>
            <a:off x="5505803" y="2474931"/>
            <a:ext cx="1620000" cy="584775"/>
            <a:chOff x="5505803" y="2474931"/>
            <a:chExt cx="1620000" cy="584775"/>
          </a:xfrm>
        </p:grpSpPr>
        <p:sp>
          <p:nvSpPr>
            <p:cNvPr id="48" name="ZoneTexte 47"/>
            <p:cNvSpPr txBox="1"/>
            <p:nvPr/>
          </p:nvSpPr>
          <p:spPr>
            <a:xfrm>
              <a:off x="5516052" y="2474931"/>
              <a:ext cx="1600932" cy="584775"/>
            </a:xfrm>
            <a:prstGeom prst="rect">
              <a:avLst/>
            </a:prstGeom>
            <a:noFill/>
          </p:spPr>
          <p:txBody>
            <a:bodyPr wrap="square" rtlCol="0">
              <a:spAutoFit/>
            </a:bodyPr>
            <a:lstStyle/>
            <a:p>
              <a:pPr algn="ctr"/>
              <a:r>
                <a:rPr lang="fr-FR" sz="1600" b="1" dirty="0">
                  <a:solidFill>
                    <a:srgbClr val="009900"/>
                  </a:solidFill>
                </a:rPr>
                <a:t>c</a:t>
              </a:r>
              <a:r>
                <a:rPr lang="fr-FR" sz="1600" b="1" dirty="0" smtClean="0">
                  <a:solidFill>
                    <a:srgbClr val="009900"/>
                  </a:solidFill>
                </a:rPr>
                <a:t>onsolidation</a:t>
              </a:r>
            </a:p>
            <a:p>
              <a:pPr algn="ctr"/>
              <a:r>
                <a:rPr lang="fr-FR" sz="1600" b="1" dirty="0" smtClean="0">
                  <a:solidFill>
                    <a:srgbClr val="009900"/>
                  </a:solidFill>
                </a:rPr>
                <a:t>réactivation</a:t>
              </a:r>
              <a:endParaRPr lang="fr-FR" sz="1600" b="1" dirty="0">
                <a:solidFill>
                  <a:srgbClr val="009900"/>
                </a:solidFill>
              </a:endParaRPr>
            </a:p>
          </p:txBody>
        </p:sp>
        <p:cxnSp>
          <p:nvCxnSpPr>
            <p:cNvPr id="49" name="Connecteur droit avec flèche 48"/>
            <p:cNvCxnSpPr/>
            <p:nvPr/>
          </p:nvCxnSpPr>
          <p:spPr>
            <a:xfrm>
              <a:off x="5505803" y="2758730"/>
              <a:ext cx="162000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0" name="Groupe 49"/>
          <p:cNvGrpSpPr/>
          <p:nvPr/>
        </p:nvGrpSpPr>
        <p:grpSpPr>
          <a:xfrm>
            <a:off x="2337049" y="3053472"/>
            <a:ext cx="1330295" cy="519544"/>
            <a:chOff x="2337049" y="2925913"/>
            <a:chExt cx="1330295" cy="519544"/>
          </a:xfrm>
        </p:grpSpPr>
        <p:sp>
          <p:nvSpPr>
            <p:cNvPr id="51" name="ZoneTexte 50"/>
            <p:cNvSpPr txBox="1"/>
            <p:nvPr/>
          </p:nvSpPr>
          <p:spPr>
            <a:xfrm>
              <a:off x="2337049" y="2925913"/>
              <a:ext cx="1224136" cy="477951"/>
            </a:xfrm>
            <a:prstGeom prst="rect">
              <a:avLst/>
            </a:prstGeom>
            <a:noFill/>
          </p:spPr>
          <p:txBody>
            <a:bodyPr wrap="square" rtlCol="0">
              <a:spAutoFit/>
            </a:bodyPr>
            <a:lstStyle/>
            <a:p>
              <a:pPr algn="ctr">
                <a:lnSpc>
                  <a:spcPts val="1500"/>
                </a:lnSpc>
              </a:pPr>
              <a:r>
                <a:rPr lang="fr-FR" sz="1600" b="1" dirty="0">
                  <a:solidFill>
                    <a:srgbClr val="FF0000"/>
                  </a:solidFill>
                </a:rPr>
                <a:t>a</a:t>
              </a:r>
              <a:r>
                <a:rPr lang="fr-FR" sz="1600" b="1" dirty="0" smtClean="0">
                  <a:solidFill>
                    <a:srgbClr val="FF0000"/>
                  </a:solidFill>
                </a:rPr>
                <a:t>ttention</a:t>
              </a:r>
            </a:p>
            <a:p>
              <a:pPr algn="ctr">
                <a:lnSpc>
                  <a:spcPts val="1500"/>
                </a:lnSpc>
              </a:pPr>
              <a:r>
                <a:rPr lang="fr-FR" sz="1600" b="1" dirty="0" smtClean="0">
                  <a:solidFill>
                    <a:srgbClr val="FF0000"/>
                  </a:solidFill>
                </a:rPr>
                <a:t>sélective</a:t>
              </a:r>
              <a:endParaRPr lang="fr-FR" sz="1600" b="1" dirty="0">
                <a:solidFill>
                  <a:srgbClr val="FF0000"/>
                </a:solidFill>
              </a:endParaRPr>
            </a:p>
          </p:txBody>
        </p:sp>
        <p:cxnSp>
          <p:nvCxnSpPr>
            <p:cNvPr id="52" name="Connecteur droit avec flèche 51"/>
            <p:cNvCxnSpPr>
              <a:endCxn id="42" idx="1"/>
            </p:cNvCxnSpPr>
            <p:nvPr/>
          </p:nvCxnSpPr>
          <p:spPr>
            <a:xfrm>
              <a:off x="2337049" y="3445457"/>
              <a:ext cx="1330295"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3" name="Connecteur droit avec flèche 52"/>
          <p:cNvCxnSpPr/>
          <p:nvPr/>
        </p:nvCxnSpPr>
        <p:spPr>
          <a:xfrm>
            <a:off x="5533599" y="3379312"/>
            <a:ext cx="162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5510142" y="3104820"/>
            <a:ext cx="1600932" cy="584775"/>
          </a:xfrm>
          <a:prstGeom prst="rect">
            <a:avLst/>
          </a:prstGeom>
          <a:noFill/>
        </p:spPr>
        <p:txBody>
          <a:bodyPr wrap="square" rtlCol="0">
            <a:spAutoFit/>
          </a:bodyPr>
          <a:lstStyle/>
          <a:p>
            <a:pPr algn="ctr"/>
            <a:r>
              <a:rPr lang="fr-FR" sz="1600" b="1" dirty="0">
                <a:solidFill>
                  <a:srgbClr val="009900"/>
                </a:solidFill>
              </a:rPr>
              <a:t>e</a:t>
            </a:r>
            <a:r>
              <a:rPr lang="fr-FR" sz="1600" b="1" dirty="0" smtClean="0">
                <a:solidFill>
                  <a:srgbClr val="009900"/>
                </a:solidFill>
              </a:rPr>
              <a:t>ncodage</a:t>
            </a:r>
          </a:p>
          <a:p>
            <a:pPr algn="ctr"/>
            <a:r>
              <a:rPr lang="fr-FR" sz="1600" b="1" dirty="0" smtClean="0">
                <a:solidFill>
                  <a:srgbClr val="009900"/>
                </a:solidFill>
              </a:rPr>
              <a:t>association</a:t>
            </a:r>
          </a:p>
        </p:txBody>
      </p:sp>
      <p:grpSp>
        <p:nvGrpSpPr>
          <p:cNvPr id="55" name="Groupe 54"/>
          <p:cNvGrpSpPr/>
          <p:nvPr/>
        </p:nvGrpSpPr>
        <p:grpSpPr>
          <a:xfrm>
            <a:off x="7165693" y="2166496"/>
            <a:ext cx="1800000" cy="2700000"/>
            <a:chOff x="7165693" y="2166496"/>
            <a:chExt cx="1800000" cy="2700000"/>
          </a:xfrm>
        </p:grpSpPr>
        <p:sp>
          <p:nvSpPr>
            <p:cNvPr id="56" name="Rectangle à coins arrondis 55"/>
            <p:cNvSpPr/>
            <p:nvPr/>
          </p:nvSpPr>
          <p:spPr>
            <a:xfrm>
              <a:off x="7165693" y="2166496"/>
              <a:ext cx="1800000" cy="2700000"/>
            </a:xfrm>
            <a:prstGeom prst="roundRect">
              <a:avLst/>
            </a:prstGeom>
            <a:solidFill>
              <a:srgbClr val="52869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bg1"/>
                  </a:solidFill>
                  <a:latin typeface="Calibri" panose="020F0502020204030204" pitchFamily="34" charset="0"/>
                </a:rPr>
                <a:t>Mémoire </a:t>
              </a:r>
            </a:p>
            <a:p>
              <a:pPr algn="ctr"/>
              <a:r>
                <a:rPr lang="fr-FR" dirty="0" smtClean="0">
                  <a:solidFill>
                    <a:schemeClr val="bg1"/>
                  </a:solidFill>
                  <a:latin typeface="Calibri" panose="020F0502020204030204" pitchFamily="34" charset="0"/>
                </a:rPr>
                <a:t>à </a:t>
              </a:r>
            </a:p>
            <a:p>
              <a:pPr algn="ctr"/>
              <a:r>
                <a:rPr lang="fr-FR" b="1" dirty="0" smtClean="0">
                  <a:solidFill>
                    <a:schemeClr val="bg1"/>
                  </a:solidFill>
                  <a:latin typeface="Calibri" panose="020F0502020204030204" pitchFamily="34" charset="0"/>
                </a:rPr>
                <a:t>Long Terme</a:t>
              </a:r>
            </a:p>
            <a:p>
              <a:pPr algn="ctr"/>
              <a:r>
                <a:rPr lang="fr-FR" dirty="0" smtClean="0">
                  <a:solidFill>
                    <a:schemeClr val="bg1"/>
                  </a:solidFill>
                  <a:latin typeface="Calibri" panose="020F0502020204030204" pitchFamily="34" charset="0"/>
                </a:rPr>
                <a:t>(jour, mois, année)</a:t>
              </a:r>
              <a:endParaRPr lang="fr-FR" dirty="0">
                <a:solidFill>
                  <a:schemeClr val="bg1"/>
                </a:solidFill>
                <a:latin typeface="Calibri" panose="020F0502020204030204" pitchFamily="34" charset="0"/>
              </a:endParaRPr>
            </a:p>
          </p:txBody>
        </p:sp>
        <p:pic>
          <p:nvPicPr>
            <p:cNvPr id="57" name="Image 56"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471" y="3872793"/>
              <a:ext cx="700444" cy="667865"/>
            </a:xfrm>
            <a:prstGeom prst="rect">
              <a:avLst/>
            </a:prstGeom>
          </p:spPr>
        </p:pic>
      </p:grpSp>
      <p:grpSp>
        <p:nvGrpSpPr>
          <p:cNvPr id="58" name="Groupe 57"/>
          <p:cNvGrpSpPr/>
          <p:nvPr/>
        </p:nvGrpSpPr>
        <p:grpSpPr>
          <a:xfrm>
            <a:off x="170689" y="2407591"/>
            <a:ext cx="1461591" cy="590330"/>
            <a:chOff x="170689" y="2407591"/>
            <a:chExt cx="1461591" cy="590330"/>
          </a:xfrm>
        </p:grpSpPr>
        <p:sp>
          <p:nvSpPr>
            <p:cNvPr id="59" name="ZoneTexte 58"/>
            <p:cNvSpPr txBox="1"/>
            <p:nvPr/>
          </p:nvSpPr>
          <p:spPr>
            <a:xfrm>
              <a:off x="170689" y="2407591"/>
              <a:ext cx="1224136" cy="338554"/>
            </a:xfrm>
            <a:prstGeom prst="rect">
              <a:avLst/>
            </a:prstGeom>
            <a:noFill/>
          </p:spPr>
          <p:txBody>
            <a:bodyPr wrap="square" rtlCol="0">
              <a:spAutoFit/>
            </a:bodyPr>
            <a:lstStyle/>
            <a:p>
              <a:pPr algn="ctr"/>
              <a:r>
                <a:rPr lang="fr-FR" sz="1600" b="1" dirty="0">
                  <a:solidFill>
                    <a:srgbClr val="009900"/>
                  </a:solidFill>
                </a:rPr>
                <a:t>p</a:t>
              </a:r>
              <a:r>
                <a:rPr lang="fr-FR" sz="1600" b="1" dirty="0" smtClean="0">
                  <a:solidFill>
                    <a:srgbClr val="009900"/>
                  </a:solidFill>
                </a:rPr>
                <a:t>erception</a:t>
              </a:r>
              <a:endParaRPr lang="fr-FR" sz="1600" b="1" dirty="0">
                <a:solidFill>
                  <a:srgbClr val="009900"/>
                </a:solidFill>
              </a:endParaRPr>
            </a:p>
          </p:txBody>
        </p:sp>
        <p:sp>
          <p:nvSpPr>
            <p:cNvPr id="60" name="Flèche vers le bas 59"/>
            <p:cNvSpPr/>
            <p:nvPr/>
          </p:nvSpPr>
          <p:spPr>
            <a:xfrm>
              <a:off x="1225448" y="2421857"/>
              <a:ext cx="406832" cy="576064"/>
            </a:xfrm>
            <a:prstGeom prst="downArrow">
              <a:avLst/>
            </a:prstGeom>
            <a:solidFill>
              <a:srgbClr val="004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1" name="Flèche vers le bas 60"/>
          <p:cNvSpPr/>
          <p:nvPr/>
        </p:nvSpPr>
        <p:spPr>
          <a:xfrm>
            <a:off x="4813240" y="4496612"/>
            <a:ext cx="406832" cy="876604"/>
          </a:xfrm>
          <a:prstGeom prst="downArrow">
            <a:avLst/>
          </a:prstGeom>
          <a:solidFill>
            <a:srgbClr val="004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Vague 61"/>
          <p:cNvSpPr/>
          <p:nvPr/>
        </p:nvSpPr>
        <p:spPr>
          <a:xfrm>
            <a:off x="3866624" y="5373216"/>
            <a:ext cx="2217543" cy="936104"/>
          </a:xfrm>
          <a:prstGeom prst="wav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anose="020F0502020204030204" pitchFamily="34" charset="0"/>
              </a:rPr>
              <a:t>Réponse : </a:t>
            </a:r>
          </a:p>
          <a:p>
            <a:pPr algn="ctr"/>
            <a:r>
              <a:rPr lang="fr-FR" b="1" dirty="0" smtClean="0">
                <a:solidFill>
                  <a:schemeClr val="bg1"/>
                </a:solidFill>
                <a:latin typeface="Calibri" panose="020F0502020204030204" pitchFamily="34" charset="0"/>
              </a:rPr>
              <a:t>décision, action,…</a:t>
            </a:r>
            <a:endParaRPr lang="fr-FR" b="1" dirty="0">
              <a:solidFill>
                <a:schemeClr val="bg1"/>
              </a:solidFill>
              <a:latin typeface="Calibri" panose="020F0502020204030204" pitchFamily="34" charset="0"/>
            </a:endParaRPr>
          </a:p>
        </p:txBody>
      </p:sp>
      <p:grpSp>
        <p:nvGrpSpPr>
          <p:cNvPr id="63" name="Groupe 62"/>
          <p:cNvGrpSpPr/>
          <p:nvPr/>
        </p:nvGrpSpPr>
        <p:grpSpPr>
          <a:xfrm>
            <a:off x="5505803" y="3912540"/>
            <a:ext cx="1633686" cy="596580"/>
            <a:chOff x="5505803" y="3912540"/>
            <a:chExt cx="1633686" cy="596580"/>
          </a:xfrm>
        </p:grpSpPr>
        <p:grpSp>
          <p:nvGrpSpPr>
            <p:cNvPr id="64" name="Groupe 63"/>
            <p:cNvGrpSpPr/>
            <p:nvPr/>
          </p:nvGrpSpPr>
          <p:grpSpPr>
            <a:xfrm>
              <a:off x="5505803" y="3912540"/>
              <a:ext cx="1633686" cy="338554"/>
              <a:chOff x="5505803" y="3912540"/>
              <a:chExt cx="1633686" cy="338554"/>
            </a:xfrm>
          </p:grpSpPr>
          <p:sp>
            <p:nvSpPr>
              <p:cNvPr id="66" name="ZoneTexte 65"/>
              <p:cNvSpPr txBox="1"/>
              <p:nvPr/>
            </p:nvSpPr>
            <p:spPr>
              <a:xfrm>
                <a:off x="5538557" y="3912540"/>
                <a:ext cx="1600932" cy="338554"/>
              </a:xfrm>
              <a:prstGeom prst="rect">
                <a:avLst/>
              </a:prstGeom>
              <a:noFill/>
            </p:spPr>
            <p:txBody>
              <a:bodyPr wrap="square" rtlCol="0">
                <a:spAutoFit/>
              </a:bodyPr>
              <a:lstStyle/>
              <a:p>
                <a:pPr algn="ctr"/>
                <a:r>
                  <a:rPr lang="fr-FR" sz="1600" b="1" dirty="0" smtClean="0">
                    <a:solidFill>
                      <a:srgbClr val="FF0000"/>
                    </a:solidFill>
                  </a:rPr>
                  <a:t>récupération</a:t>
                </a:r>
              </a:p>
            </p:txBody>
          </p:sp>
          <p:cxnSp>
            <p:nvCxnSpPr>
              <p:cNvPr id="67" name="Connecteur droit avec flèche 66"/>
              <p:cNvCxnSpPr/>
              <p:nvPr/>
            </p:nvCxnSpPr>
            <p:spPr>
              <a:xfrm flipH="1">
                <a:off x="5505803" y="4188620"/>
                <a:ext cx="162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5" name="ZoneTexte 64"/>
            <p:cNvSpPr txBox="1"/>
            <p:nvPr/>
          </p:nvSpPr>
          <p:spPr>
            <a:xfrm>
              <a:off x="5537056" y="4170566"/>
              <a:ext cx="1600932" cy="338554"/>
            </a:xfrm>
            <a:prstGeom prst="rect">
              <a:avLst/>
            </a:prstGeom>
            <a:noFill/>
          </p:spPr>
          <p:txBody>
            <a:bodyPr wrap="square" rtlCol="0">
              <a:spAutoFit/>
            </a:bodyPr>
            <a:lstStyle/>
            <a:p>
              <a:pPr algn="ctr"/>
              <a:r>
                <a:rPr lang="fr-FR" sz="1600" b="1" dirty="0" smtClean="0">
                  <a:solidFill>
                    <a:srgbClr val="FF0000"/>
                  </a:solidFill>
                </a:rPr>
                <a:t>inhibition</a:t>
              </a:r>
            </a:p>
          </p:txBody>
        </p:sp>
      </p:grpSp>
      <p:sp>
        <p:nvSpPr>
          <p:cNvPr id="68" name="ZoneTexte 67"/>
          <p:cNvSpPr txBox="1"/>
          <p:nvPr/>
        </p:nvSpPr>
        <p:spPr>
          <a:xfrm>
            <a:off x="7325964" y="620688"/>
            <a:ext cx="2475847" cy="369332"/>
          </a:xfrm>
          <a:prstGeom prst="rect">
            <a:avLst/>
          </a:prstGeom>
          <a:noFill/>
        </p:spPr>
        <p:txBody>
          <a:bodyPr wrap="square" rtlCol="0">
            <a:spAutoFit/>
          </a:bodyPr>
          <a:lstStyle/>
          <a:p>
            <a:r>
              <a:rPr lang="fr-FR" dirty="0"/>
              <a:t>Atkinson &amp; </a:t>
            </a:r>
            <a:r>
              <a:rPr lang="fr-FR" dirty="0" err="1"/>
              <a:t>Shiffrin</a:t>
            </a:r>
            <a:r>
              <a:rPr lang="fr-FR" dirty="0"/>
              <a:t> 1968</a:t>
            </a:r>
            <a:endParaRPr lang="fr-FR" dirty="0">
              <a:solidFill>
                <a:schemeClr val="accent1">
                  <a:lumMod val="50000"/>
                </a:schemeClr>
              </a:solidFill>
              <a:latin typeface="Calibri" panose="020F0502020204030204" pitchFamily="34" charset="0"/>
            </a:endParaRPr>
          </a:p>
        </p:txBody>
      </p:sp>
      <p:cxnSp>
        <p:nvCxnSpPr>
          <p:cNvPr id="69" name="Connecteur en angle 68"/>
          <p:cNvCxnSpPr>
            <a:stCxn id="56" idx="2"/>
            <a:endCxn id="62" idx="3"/>
          </p:cNvCxnSpPr>
          <p:nvPr/>
        </p:nvCxnSpPr>
        <p:spPr>
          <a:xfrm rot="5400000">
            <a:off x="6587544" y="4363119"/>
            <a:ext cx="974772" cy="198152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6372200" y="5507940"/>
            <a:ext cx="1616148" cy="369332"/>
          </a:xfrm>
          <a:prstGeom prst="rect">
            <a:avLst/>
          </a:prstGeom>
          <a:noFill/>
        </p:spPr>
        <p:txBody>
          <a:bodyPr wrap="none" rtlCol="0">
            <a:spAutoFit/>
          </a:bodyPr>
          <a:lstStyle/>
          <a:p>
            <a:r>
              <a:rPr lang="fr-FR" b="1" dirty="0" smtClean="0">
                <a:solidFill>
                  <a:srgbClr val="FF0000"/>
                </a:solidFill>
              </a:rPr>
              <a:t>automatisme</a:t>
            </a:r>
            <a:endParaRPr lang="fr-FR" b="1" dirty="0">
              <a:solidFill>
                <a:srgbClr val="FF0000"/>
              </a:solidFill>
            </a:endParaRPr>
          </a:p>
        </p:txBody>
      </p:sp>
      <p:sp>
        <p:nvSpPr>
          <p:cNvPr id="2" name="Bouton d'action : Aide 1">
            <a:hlinkClick r:id="" action="ppaction://noaction" highlightClick="1"/>
          </p:cNvPr>
          <p:cNvSpPr/>
          <p:nvPr/>
        </p:nvSpPr>
        <p:spPr>
          <a:xfrm>
            <a:off x="2845334" y="5504726"/>
            <a:ext cx="521208" cy="673084"/>
          </a:xfrm>
          <a:prstGeom prst="actionButtonHel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36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up)">
                                      <p:cBhvr>
                                        <p:cTn id="11" dur="500"/>
                                        <p:tgtEl>
                                          <p:spTgt spid="5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right)">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up)">
                                      <p:cBhvr>
                                        <p:cTn id="69" dur="500"/>
                                        <p:tgtEl>
                                          <p:spTgt spid="61"/>
                                        </p:tgtEl>
                                      </p:cBhvr>
                                    </p:animEffec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up)">
                                      <p:cBhvr>
                                        <p:cTn id="77" dur="500"/>
                                        <p:tgtEl>
                                          <p:spTgt spid="69"/>
                                        </p:tgtEl>
                                      </p:cBhvr>
                                    </p:animEffec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54" grpId="0"/>
      <p:bldP spid="61" grpId="0" animBg="1"/>
      <p:bldP spid="62" grpId="0" animBg="1"/>
      <p:bldP spid="7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0" y="-11095"/>
            <a:ext cx="9894914" cy="628633"/>
          </a:xfrm>
          <a:solidFill>
            <a:srgbClr val="009900"/>
          </a:solidFill>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Mémoriser</a:t>
            </a:r>
            <a:endParaRPr lang="fr-FR" altLang="fr-FR" sz="3200" b="1" dirty="0" smtClean="0">
              <a:latin typeface="Calibri" pitchFamily="34" charset="0"/>
              <a:ea typeface="ＭＳ Ｐゴシック" pitchFamily="34" charset="-128"/>
            </a:endParaRPr>
          </a:p>
        </p:txBody>
      </p:sp>
      <p:sp>
        <p:nvSpPr>
          <p:cNvPr id="14" name="Espace réservé du contenu 3"/>
          <p:cNvSpPr>
            <a:spLocks noGrp="1"/>
          </p:cNvSpPr>
          <p:nvPr>
            <p:ph idx="1"/>
          </p:nvPr>
        </p:nvSpPr>
        <p:spPr>
          <a:xfrm>
            <a:off x="391546" y="836712"/>
            <a:ext cx="8229600" cy="697632"/>
          </a:xfrm>
        </p:spPr>
        <p:txBody>
          <a:bodyPr/>
          <a:lstStyle/>
          <a:p>
            <a:r>
              <a:rPr lang="fr-FR" b="1" dirty="0" smtClean="0">
                <a:solidFill>
                  <a:srgbClr val="285A84"/>
                </a:solidFill>
                <a:latin typeface="Calibri" panose="020F0502020204030204" pitchFamily="34" charset="0"/>
              </a:rPr>
              <a:t>Se souvenir ?</a:t>
            </a:r>
          </a:p>
          <a:p>
            <a:endParaRPr lang="fr-FR" dirty="0" smtClean="0"/>
          </a:p>
          <a:p>
            <a:endParaRPr lang="fr-FR" dirty="0"/>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11</a:t>
              </a:fld>
              <a:endParaRPr lang="fr-FR" sz="1400" b="1" dirty="0">
                <a:solidFill>
                  <a:schemeClr val="bg1"/>
                </a:solidFill>
              </a:endParaRPr>
            </a:p>
          </p:txBody>
        </p:sp>
      </p:grpSp>
      <p:sp>
        <p:nvSpPr>
          <p:cNvPr id="3" name="AutoShape 2" descr="Résultat de recherche d'images pour &quot;attention sin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7" descr="Résultat de recherche d'images pour &quot;attention sing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9" descr="Résultat de recherche d'images pour &quot;attention sing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3" descr="Résultat de recherche d'images pour &quot;attention sing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8" y="1772816"/>
            <a:ext cx="3600400" cy="28803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960" y="1772816"/>
            <a:ext cx="4615714" cy="288032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928664" y="5157192"/>
            <a:ext cx="6556538" cy="867930"/>
          </a:xfrm>
          <a:prstGeom prst="rect">
            <a:avLst/>
          </a:prstGeom>
          <a:noFill/>
        </p:spPr>
        <p:txBody>
          <a:bodyPr wrap="none" rtlCol="0">
            <a:spAutoFit/>
          </a:bodyPr>
          <a:lstStyle/>
          <a:p>
            <a:pPr marL="800100" lvl="1" indent="-342900" algn="l">
              <a:buFont typeface="Arial" panose="020B0604020202020204" pitchFamily="34" charset="0"/>
              <a:buChar char="•"/>
            </a:pPr>
            <a:r>
              <a:rPr lang="fr-FR" sz="2400" b="1" dirty="0" smtClean="0"/>
              <a:t>« aller chercher </a:t>
            </a:r>
            <a:r>
              <a:rPr lang="fr-FR" sz="2400" dirty="0" smtClean="0"/>
              <a:t>l’information dans sa tête »</a:t>
            </a:r>
          </a:p>
          <a:p>
            <a:pPr marL="800100" lvl="1" indent="-342900" algn="l">
              <a:buFont typeface="Arial" panose="020B0604020202020204" pitchFamily="34" charset="0"/>
              <a:buChar char="•"/>
            </a:pPr>
            <a:r>
              <a:rPr lang="fr-FR" sz="2400" b="1" dirty="0" smtClean="0"/>
              <a:t>« reconstruire</a:t>
            </a:r>
            <a:r>
              <a:rPr lang="fr-FR" sz="2400" dirty="0" smtClean="0"/>
              <a:t> l’information dans sa tête »</a:t>
            </a:r>
            <a:endParaRPr lang="fr-FR" sz="2400" dirty="0"/>
          </a:p>
        </p:txBody>
      </p:sp>
    </p:spTree>
    <p:extLst>
      <p:ext uri="{BB962C8B-B14F-4D97-AF65-F5344CB8AC3E}">
        <p14:creationId xmlns:p14="http://schemas.microsoft.com/office/powerpoint/2010/main" val="36614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wipe(left)">
                                      <p:cBhvr>
                                        <p:cTn id="15" dur="500"/>
                                        <p:tgtEl>
                                          <p:spTgt spid="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wipe(left)">
                                      <p:cBhvr>
                                        <p:cTn id="2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Les quatre piliers de l’apprentissage</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12</a:t>
              </a:fld>
              <a:endParaRPr lang="fr-FR" sz="1400" b="1" dirty="0">
                <a:solidFill>
                  <a:schemeClr val="bg1"/>
                </a:solidFill>
              </a:endParaRPr>
            </a:p>
          </p:txBody>
        </p:sp>
      </p:grpSp>
      <p:sp>
        <p:nvSpPr>
          <p:cNvPr id="4" name="ZoneTexte 3"/>
          <p:cNvSpPr txBox="1"/>
          <p:nvPr/>
        </p:nvSpPr>
        <p:spPr>
          <a:xfrm>
            <a:off x="1122291" y="1772816"/>
            <a:ext cx="7272808" cy="4099584"/>
          </a:xfrm>
          <a:prstGeom prst="rect">
            <a:avLst/>
          </a:prstGeom>
          <a:noFill/>
        </p:spPr>
        <p:txBody>
          <a:bodyPr wrap="square" rtlCol="0">
            <a:spAutoFit/>
          </a:bodyPr>
          <a:lstStyle/>
          <a:p>
            <a:pPr marL="514350" indent="-514350" algn="l">
              <a:buFont typeface="+mj-lt"/>
              <a:buAutoNum type="arabicPeriod"/>
            </a:pPr>
            <a:r>
              <a:rPr lang="fr-FR" sz="2800" dirty="0" smtClean="0"/>
              <a:t>L’ATTENTION</a:t>
            </a:r>
          </a:p>
          <a:p>
            <a:pPr marL="514350" indent="-514350" algn="l">
              <a:buFont typeface="+mj-lt"/>
              <a:buAutoNum type="arabicPeriod"/>
            </a:pPr>
            <a:endParaRPr lang="fr-FR" sz="2800" dirty="0"/>
          </a:p>
          <a:p>
            <a:pPr marL="514350" indent="-514350" algn="l">
              <a:buFont typeface="+mj-lt"/>
              <a:buAutoNum type="arabicPeriod"/>
            </a:pPr>
            <a:r>
              <a:rPr lang="fr-FR" sz="2800" dirty="0" smtClean="0"/>
              <a:t>CONSOLIDATION DES ACQUIS</a:t>
            </a:r>
            <a:endParaRPr lang="fr-FR" sz="2800" dirty="0"/>
          </a:p>
          <a:p>
            <a:pPr marL="514350" indent="-514350" algn="l">
              <a:buFont typeface="+mj-lt"/>
              <a:buAutoNum type="arabicPeriod"/>
            </a:pPr>
            <a:endParaRPr lang="fr-FR" sz="2800" dirty="0" smtClean="0"/>
          </a:p>
          <a:p>
            <a:pPr marL="514350" indent="-514350" algn="l">
              <a:buFont typeface="+mj-lt"/>
              <a:buAutoNum type="arabicPeriod"/>
            </a:pPr>
            <a:r>
              <a:rPr lang="fr-FR" sz="2800" dirty="0" smtClean="0"/>
              <a:t>RETOUR D’INFORMATION – </a:t>
            </a:r>
            <a:r>
              <a:rPr lang="fr-FR" sz="2800" i="1" dirty="0" smtClean="0"/>
              <a:t>FEEDBACK</a:t>
            </a:r>
            <a:endParaRPr lang="fr-FR" sz="2800" i="1" dirty="0"/>
          </a:p>
          <a:p>
            <a:pPr marL="514350" indent="-514350" algn="l">
              <a:buFont typeface="+mj-lt"/>
              <a:buAutoNum type="arabicPeriod"/>
            </a:pPr>
            <a:endParaRPr lang="fr-FR" sz="2800" dirty="0"/>
          </a:p>
          <a:p>
            <a:pPr marL="514350" indent="-514350" algn="l">
              <a:buFont typeface="+mj-lt"/>
              <a:buAutoNum type="arabicPeriod"/>
            </a:pPr>
            <a:r>
              <a:rPr lang="fr-FR" sz="2800" dirty="0" smtClean="0"/>
              <a:t>LA MOTIVATION</a:t>
            </a:r>
            <a:endParaRPr lang="fr-FR" sz="2800" dirty="0"/>
          </a:p>
          <a:p>
            <a:pPr algn="l"/>
            <a:endParaRPr lang="fr-FR" sz="2800" dirty="0"/>
          </a:p>
        </p:txBody>
      </p:sp>
      <p:sp>
        <p:nvSpPr>
          <p:cNvPr id="2" name="ZoneTexte 1"/>
          <p:cNvSpPr txBox="1"/>
          <p:nvPr/>
        </p:nvSpPr>
        <p:spPr>
          <a:xfrm>
            <a:off x="253919" y="980728"/>
            <a:ext cx="2901756" cy="480131"/>
          </a:xfrm>
          <a:prstGeom prst="rect">
            <a:avLst/>
          </a:prstGeom>
          <a:noFill/>
        </p:spPr>
        <p:txBody>
          <a:bodyPr wrap="none" rtlCol="0">
            <a:spAutoFit/>
          </a:bodyPr>
          <a:lstStyle/>
          <a:p>
            <a:r>
              <a:rPr lang="fr-FR" sz="2800" b="0" dirty="0" smtClean="0"/>
              <a:t>S. Dehaene (2015)</a:t>
            </a:r>
            <a:endParaRPr lang="fr-FR" sz="2800" b="0" dirty="0"/>
          </a:p>
        </p:txBody>
      </p:sp>
    </p:spTree>
    <p:extLst>
      <p:ext uri="{BB962C8B-B14F-4D97-AF65-F5344CB8AC3E}">
        <p14:creationId xmlns:p14="http://schemas.microsoft.com/office/powerpoint/2010/main" val="7380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13</a:t>
              </a:fld>
              <a:endParaRPr lang="fr-FR" sz="1400" b="1" dirty="0">
                <a:solidFill>
                  <a:schemeClr val="bg1"/>
                </a:solidFill>
              </a:endParaRPr>
            </a:p>
          </p:txBody>
        </p:sp>
      </p:grpSp>
      <p:sp>
        <p:nvSpPr>
          <p:cNvPr id="3" name="AutoShape 2" descr="Résultat de recherche d'images pour &quot;attention sin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7" descr="Résultat de recherche d'images pour &quot;attention sing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9" descr="Résultat de recherche d'images pour &quot;attention sing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3" descr="Résultat de recherche d'images pour &quot;attention sing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12" y="1517311"/>
            <a:ext cx="9466699" cy="3587539"/>
          </a:xfrm>
          <a:prstGeom prst="rect">
            <a:avLst/>
          </a:prstGeom>
        </p:spPr>
      </p:pic>
      <p:sp>
        <p:nvSpPr>
          <p:cNvPr id="14"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Favoriser l’attention</a:t>
            </a:r>
            <a:endParaRPr lang="fr-FR" altLang="fr-FR" sz="3200" b="1"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410309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14</a:t>
              </a:fld>
              <a:endParaRPr lang="fr-FR" sz="1400" b="1" dirty="0">
                <a:solidFill>
                  <a:schemeClr val="bg1"/>
                </a:solidFill>
              </a:endParaRPr>
            </a:p>
          </p:txBody>
        </p:sp>
      </p:grpSp>
      <p:sp>
        <p:nvSpPr>
          <p:cNvPr id="3" name="AutoShape 2" descr="Résultat de recherche d'images pour &quot;attention sin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7" descr="Résultat de recherche d'images pour &quot;attention sing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9" descr="Résultat de recherche d'images pour &quot;attention sing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3" descr="Résultat de recherche d'images pour &quot;attention sing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 name="Image 1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64" y="1556792"/>
            <a:ext cx="8568000" cy="3315748"/>
          </a:xfrm>
          <a:prstGeom prst="rect">
            <a:avLst/>
          </a:prstGeom>
        </p:spPr>
      </p:pic>
      <p:sp>
        <p:nvSpPr>
          <p:cNvPr id="15"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Favoriser l’attention</a:t>
            </a:r>
            <a:endParaRPr lang="fr-FR" altLang="fr-FR" sz="3200" b="1"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01002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44425"/>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2800" b="1" dirty="0" smtClean="0">
                <a:latin typeface="Calibri" panose="020F0502020204030204" pitchFamily="34" charset="0"/>
              </a:rPr>
              <a:t>Consolider les acquis et développer des automatismes</a:t>
            </a:r>
            <a:endParaRPr lang="fr-FR" altLang="fr-FR" sz="28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15</a:t>
              </a:fld>
              <a:endParaRPr lang="fr-FR" sz="1400" b="1" dirty="0">
                <a:solidFill>
                  <a:schemeClr val="bg1"/>
                </a:solidFill>
              </a:endParaRPr>
            </a:p>
          </p:txBody>
        </p:sp>
      </p:gr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669" y="1412776"/>
            <a:ext cx="3105000" cy="4140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611560" y="908720"/>
            <a:ext cx="8064896" cy="5184576"/>
            <a:chOff x="611560" y="908720"/>
            <a:chExt cx="8064896" cy="5184576"/>
          </a:xfrm>
          <a:solidFill>
            <a:schemeClr val="bg1"/>
          </a:solidFill>
        </p:grpSpPr>
        <p:sp>
          <p:nvSpPr>
            <p:cNvPr id="11" name="Rectangle 10"/>
            <p:cNvSpPr/>
            <p:nvPr/>
          </p:nvSpPr>
          <p:spPr>
            <a:xfrm>
              <a:off x="611560" y="908720"/>
              <a:ext cx="8064896" cy="5184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 name="ZoneTexte 1"/>
            <p:cNvSpPr txBox="1"/>
            <p:nvPr/>
          </p:nvSpPr>
          <p:spPr>
            <a:xfrm>
              <a:off x="875401" y="2584249"/>
              <a:ext cx="454933" cy="1839286"/>
            </a:xfrm>
            <a:prstGeom prst="rect">
              <a:avLst/>
            </a:prstGeom>
            <a:grpFill/>
          </p:spPr>
          <p:txBody>
            <a:bodyPr vert="wordArtVert" wrap="none" rtlCol="0">
              <a:spAutoFit/>
            </a:bodyPr>
            <a:lstStyle/>
            <a:p>
              <a:r>
                <a:rPr lang="fr-FR" dirty="0" smtClean="0"/>
                <a:t>retenu</a:t>
              </a:r>
              <a:endParaRPr lang="fr-FR" dirty="0"/>
            </a:p>
          </p:txBody>
        </p:sp>
      </p:grpSp>
      <p:cxnSp>
        <p:nvCxnSpPr>
          <p:cNvPr id="12" name="Connecteur droit 11"/>
          <p:cNvCxnSpPr/>
          <p:nvPr/>
        </p:nvCxnSpPr>
        <p:spPr>
          <a:xfrm>
            <a:off x="1513920" y="1948219"/>
            <a:ext cx="5904656"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1513920" y="1688799"/>
            <a:ext cx="0" cy="33566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513920" y="5045442"/>
            <a:ext cx="6779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657936" y="1484784"/>
            <a:ext cx="777777" cy="369332"/>
          </a:xfrm>
          <a:prstGeom prst="rect">
            <a:avLst/>
          </a:prstGeom>
          <a:noFill/>
        </p:spPr>
        <p:txBody>
          <a:bodyPr wrap="none" rtlCol="0">
            <a:spAutoFit/>
          </a:bodyPr>
          <a:lstStyle/>
          <a:p>
            <a:r>
              <a:rPr lang="fr-FR" dirty="0" smtClean="0"/>
              <a:t>10 mn</a:t>
            </a:r>
            <a:endParaRPr lang="fr-FR" dirty="0"/>
          </a:p>
        </p:txBody>
      </p:sp>
      <p:cxnSp>
        <p:nvCxnSpPr>
          <p:cNvPr id="16" name="Connecteur droit avec flèche 15"/>
          <p:cNvCxnSpPr/>
          <p:nvPr/>
        </p:nvCxnSpPr>
        <p:spPr>
          <a:xfrm>
            <a:off x="2037775" y="1948951"/>
            <a:ext cx="18098" cy="3096491"/>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666048" y="1491478"/>
            <a:ext cx="660758" cy="369332"/>
          </a:xfrm>
          <a:prstGeom prst="rect">
            <a:avLst/>
          </a:prstGeom>
          <a:noFill/>
        </p:spPr>
        <p:txBody>
          <a:bodyPr wrap="none" rtlCol="0">
            <a:spAutoFit/>
          </a:bodyPr>
          <a:lstStyle/>
          <a:p>
            <a:r>
              <a:rPr lang="fr-FR" dirty="0"/>
              <a:t>5</a:t>
            </a:r>
            <a:r>
              <a:rPr lang="fr-FR" dirty="0" smtClean="0"/>
              <a:t> mn</a:t>
            </a:r>
            <a:endParaRPr lang="fr-FR" dirty="0"/>
          </a:p>
        </p:txBody>
      </p:sp>
      <p:cxnSp>
        <p:nvCxnSpPr>
          <p:cNvPr id="18" name="Connecteur droit avec flèche 17"/>
          <p:cNvCxnSpPr/>
          <p:nvPr/>
        </p:nvCxnSpPr>
        <p:spPr>
          <a:xfrm>
            <a:off x="2987378" y="1955645"/>
            <a:ext cx="18098" cy="3096491"/>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757818" y="1484784"/>
            <a:ext cx="660758" cy="369332"/>
          </a:xfrm>
          <a:prstGeom prst="rect">
            <a:avLst/>
          </a:prstGeom>
          <a:noFill/>
        </p:spPr>
        <p:txBody>
          <a:bodyPr wrap="none" rtlCol="0">
            <a:spAutoFit/>
          </a:bodyPr>
          <a:lstStyle/>
          <a:p>
            <a:r>
              <a:rPr lang="fr-FR" dirty="0"/>
              <a:t>2</a:t>
            </a:r>
            <a:r>
              <a:rPr lang="fr-FR" dirty="0" smtClean="0"/>
              <a:t> mn</a:t>
            </a:r>
            <a:endParaRPr lang="fr-FR" dirty="0"/>
          </a:p>
        </p:txBody>
      </p:sp>
      <p:cxnSp>
        <p:nvCxnSpPr>
          <p:cNvPr id="20" name="Connecteur droit avec flèche 19"/>
          <p:cNvCxnSpPr/>
          <p:nvPr/>
        </p:nvCxnSpPr>
        <p:spPr>
          <a:xfrm>
            <a:off x="7079148" y="1995337"/>
            <a:ext cx="18098" cy="3096491"/>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83990" y="1740999"/>
            <a:ext cx="700833" cy="369332"/>
          </a:xfrm>
          <a:prstGeom prst="rect">
            <a:avLst/>
          </a:prstGeom>
          <a:noFill/>
        </p:spPr>
        <p:txBody>
          <a:bodyPr wrap="none" rtlCol="0">
            <a:spAutoFit/>
          </a:bodyPr>
          <a:lstStyle/>
          <a:p>
            <a:r>
              <a:rPr lang="fr-FR" dirty="0" smtClean="0"/>
              <a:t>100%</a:t>
            </a:r>
            <a:endParaRPr lang="fr-FR" dirty="0"/>
          </a:p>
        </p:txBody>
      </p:sp>
      <p:sp>
        <p:nvSpPr>
          <p:cNvPr id="22" name="ZoneTexte 21"/>
          <p:cNvSpPr txBox="1"/>
          <p:nvPr/>
        </p:nvSpPr>
        <p:spPr>
          <a:xfrm>
            <a:off x="1717131" y="5128475"/>
            <a:ext cx="732893" cy="369332"/>
          </a:xfrm>
          <a:prstGeom prst="rect">
            <a:avLst/>
          </a:prstGeom>
          <a:noFill/>
        </p:spPr>
        <p:txBody>
          <a:bodyPr wrap="none" rtlCol="0">
            <a:spAutoFit/>
          </a:bodyPr>
          <a:lstStyle/>
          <a:p>
            <a:r>
              <a:rPr lang="fr-FR" dirty="0" smtClean="0"/>
              <a:t>1 jour</a:t>
            </a:r>
            <a:endParaRPr lang="fr-FR" dirty="0"/>
          </a:p>
        </p:txBody>
      </p:sp>
      <p:sp>
        <p:nvSpPr>
          <p:cNvPr id="23" name="ZoneTexte 22"/>
          <p:cNvSpPr txBox="1"/>
          <p:nvPr/>
        </p:nvSpPr>
        <p:spPr>
          <a:xfrm>
            <a:off x="2639029" y="5128475"/>
            <a:ext cx="818686" cy="369332"/>
          </a:xfrm>
          <a:prstGeom prst="rect">
            <a:avLst/>
          </a:prstGeom>
          <a:noFill/>
        </p:spPr>
        <p:txBody>
          <a:bodyPr wrap="none" rtlCol="0">
            <a:spAutoFit/>
          </a:bodyPr>
          <a:lstStyle/>
          <a:p>
            <a:r>
              <a:rPr lang="fr-FR" dirty="0"/>
              <a:t>5</a:t>
            </a:r>
            <a:r>
              <a:rPr lang="fr-FR" dirty="0" smtClean="0"/>
              <a:t> jours</a:t>
            </a:r>
            <a:endParaRPr lang="fr-FR" dirty="0"/>
          </a:p>
        </p:txBody>
      </p:sp>
      <p:sp>
        <p:nvSpPr>
          <p:cNvPr id="24" name="Forme libre 23"/>
          <p:cNvSpPr/>
          <p:nvPr/>
        </p:nvSpPr>
        <p:spPr>
          <a:xfrm>
            <a:off x="1513920" y="1948951"/>
            <a:ext cx="6632713" cy="2952475"/>
          </a:xfrm>
          <a:custGeom>
            <a:avLst/>
            <a:gdLst>
              <a:gd name="connsiteX0" fmla="*/ 0 w 6379029"/>
              <a:gd name="connsiteY0" fmla="*/ 0 h 2079171"/>
              <a:gd name="connsiteX1" fmla="*/ 2133600 w 6379029"/>
              <a:gd name="connsiteY1" fmla="*/ 1589314 h 2079171"/>
              <a:gd name="connsiteX2" fmla="*/ 6379029 w 6379029"/>
              <a:gd name="connsiteY2" fmla="*/ 2079171 h 2079171"/>
              <a:gd name="connsiteX3" fmla="*/ 6379029 w 6379029"/>
              <a:gd name="connsiteY3" fmla="*/ 2079171 h 2079171"/>
            </a:gdLst>
            <a:ahLst/>
            <a:cxnLst>
              <a:cxn ang="0">
                <a:pos x="connsiteX0" y="connsiteY0"/>
              </a:cxn>
              <a:cxn ang="0">
                <a:pos x="connsiteX1" y="connsiteY1"/>
              </a:cxn>
              <a:cxn ang="0">
                <a:pos x="connsiteX2" y="connsiteY2"/>
              </a:cxn>
              <a:cxn ang="0">
                <a:pos x="connsiteX3" y="connsiteY3"/>
              </a:cxn>
            </a:cxnLst>
            <a:rect l="l" t="t" r="r" b="b"/>
            <a:pathLst>
              <a:path w="6379029" h="2079171">
                <a:moveTo>
                  <a:pt x="0" y="0"/>
                </a:moveTo>
                <a:cubicBezTo>
                  <a:pt x="535214" y="621393"/>
                  <a:pt x="1070429" y="1242786"/>
                  <a:pt x="2133600" y="1589314"/>
                </a:cubicBezTo>
                <a:cubicBezTo>
                  <a:pt x="3196772" y="1935843"/>
                  <a:pt x="6379029" y="2079171"/>
                  <a:pt x="6379029" y="2079171"/>
                </a:cubicBezTo>
                <a:lnTo>
                  <a:pt x="6379029" y="2079171"/>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2017976" y="1949098"/>
            <a:ext cx="6128657" cy="1262743"/>
          </a:xfrm>
          <a:custGeom>
            <a:avLst/>
            <a:gdLst>
              <a:gd name="connsiteX0" fmla="*/ 0 w 6128657"/>
              <a:gd name="connsiteY0" fmla="*/ 0 h 1262743"/>
              <a:gd name="connsiteX1" fmla="*/ 2514600 w 6128657"/>
              <a:gd name="connsiteY1" fmla="*/ 827314 h 1262743"/>
              <a:gd name="connsiteX2" fmla="*/ 6128657 w 6128657"/>
              <a:gd name="connsiteY2" fmla="*/ 1262743 h 1262743"/>
              <a:gd name="connsiteX3" fmla="*/ 6128657 w 6128657"/>
              <a:gd name="connsiteY3" fmla="*/ 1262743 h 1262743"/>
            </a:gdLst>
            <a:ahLst/>
            <a:cxnLst>
              <a:cxn ang="0">
                <a:pos x="connsiteX0" y="connsiteY0"/>
              </a:cxn>
              <a:cxn ang="0">
                <a:pos x="connsiteX1" y="connsiteY1"/>
              </a:cxn>
              <a:cxn ang="0">
                <a:pos x="connsiteX2" y="connsiteY2"/>
              </a:cxn>
              <a:cxn ang="0">
                <a:pos x="connsiteX3" y="connsiteY3"/>
              </a:cxn>
            </a:cxnLst>
            <a:rect l="l" t="t" r="r" b="b"/>
            <a:pathLst>
              <a:path w="6128657" h="1262743">
                <a:moveTo>
                  <a:pt x="0" y="0"/>
                </a:moveTo>
                <a:cubicBezTo>
                  <a:pt x="746578" y="308428"/>
                  <a:pt x="1493157" y="616857"/>
                  <a:pt x="2514600" y="827314"/>
                </a:cubicBezTo>
                <a:cubicBezTo>
                  <a:pt x="3536043" y="1037771"/>
                  <a:pt x="6128657" y="1262743"/>
                  <a:pt x="6128657" y="1262743"/>
                </a:cubicBezTo>
                <a:lnTo>
                  <a:pt x="6128657" y="1262743"/>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2990794" y="1959105"/>
            <a:ext cx="5148943" cy="315686"/>
          </a:xfrm>
          <a:custGeom>
            <a:avLst/>
            <a:gdLst>
              <a:gd name="connsiteX0" fmla="*/ 0 w 5148943"/>
              <a:gd name="connsiteY0" fmla="*/ 0 h 315686"/>
              <a:gd name="connsiteX1" fmla="*/ 4103915 w 5148943"/>
              <a:gd name="connsiteY1" fmla="*/ 261257 h 315686"/>
              <a:gd name="connsiteX2" fmla="*/ 5148943 w 5148943"/>
              <a:gd name="connsiteY2" fmla="*/ 315686 h 315686"/>
              <a:gd name="connsiteX3" fmla="*/ 5148943 w 5148943"/>
              <a:gd name="connsiteY3" fmla="*/ 315686 h 315686"/>
            </a:gdLst>
            <a:ahLst/>
            <a:cxnLst>
              <a:cxn ang="0">
                <a:pos x="connsiteX0" y="connsiteY0"/>
              </a:cxn>
              <a:cxn ang="0">
                <a:pos x="connsiteX1" y="connsiteY1"/>
              </a:cxn>
              <a:cxn ang="0">
                <a:pos x="connsiteX2" y="connsiteY2"/>
              </a:cxn>
              <a:cxn ang="0">
                <a:pos x="connsiteX3" y="connsiteY3"/>
              </a:cxn>
            </a:cxnLst>
            <a:rect l="l" t="t" r="r" b="b"/>
            <a:pathLst>
              <a:path w="5148943" h="315686">
                <a:moveTo>
                  <a:pt x="0" y="0"/>
                </a:moveTo>
                <a:lnTo>
                  <a:pt x="4103915" y="261257"/>
                </a:lnTo>
                <a:lnTo>
                  <a:pt x="5148943" y="315686"/>
                </a:lnTo>
                <a:lnTo>
                  <a:pt x="5148943" y="315686"/>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p:cNvCxnSpPr>
            <a:endCxn id="25" idx="0"/>
          </p:cNvCxnSpPr>
          <p:nvPr/>
        </p:nvCxnSpPr>
        <p:spPr>
          <a:xfrm flipH="1" flipV="1">
            <a:off x="2017976" y="1949098"/>
            <a:ext cx="14424" cy="792088"/>
          </a:xfrm>
          <a:prstGeom prst="straightConnector1">
            <a:avLst/>
          </a:prstGeom>
          <a:ln w="571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2987378" y="1925665"/>
            <a:ext cx="3416" cy="419477"/>
          </a:xfrm>
          <a:prstGeom prst="straightConnector1">
            <a:avLst/>
          </a:prstGeom>
          <a:ln w="571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6" idx="1"/>
          </p:cNvCxnSpPr>
          <p:nvPr/>
        </p:nvCxnSpPr>
        <p:spPr>
          <a:xfrm flipH="1" flipV="1">
            <a:off x="7079148" y="1930703"/>
            <a:ext cx="15561" cy="289659"/>
          </a:xfrm>
          <a:prstGeom prst="straightConnector1">
            <a:avLst/>
          </a:prstGeom>
          <a:ln w="571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883673" y="5140597"/>
            <a:ext cx="648767" cy="369332"/>
          </a:xfrm>
          <a:prstGeom prst="rect">
            <a:avLst/>
          </a:prstGeom>
          <a:noFill/>
        </p:spPr>
        <p:txBody>
          <a:bodyPr wrap="none" rtlCol="0">
            <a:spAutoFit/>
          </a:bodyPr>
          <a:lstStyle/>
          <a:p>
            <a:r>
              <a:rPr lang="fr-FR" dirty="0" smtClean="0"/>
              <a:t>jours</a:t>
            </a:r>
            <a:endParaRPr lang="fr-FR" dirty="0"/>
          </a:p>
        </p:txBody>
      </p:sp>
    </p:spTree>
    <p:extLst>
      <p:ext uri="{BB962C8B-B14F-4D97-AF65-F5344CB8AC3E}">
        <p14:creationId xmlns:p14="http://schemas.microsoft.com/office/powerpoint/2010/main" val="4777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500"/>
                                        <p:tgtEl>
                                          <p:spTgt spid="1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par>
                          <p:cTn id="33" fill="hold">
                            <p:stCondLst>
                              <p:cond delay="0"/>
                            </p:stCondLst>
                            <p:childTnLst>
                              <p:par>
                                <p:cTn id="34" presetID="2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par>
                          <p:cTn id="41" fill="hold">
                            <p:stCondLst>
                              <p:cond delay="0"/>
                            </p:stCondLst>
                            <p:childTnLst>
                              <p:par>
                                <p:cTn id="42" presetID="22" presetClass="entr" presetSubtype="4"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down)">
                                      <p:cBhvr>
                                        <p:cTn id="81" dur="500"/>
                                        <p:tgtEl>
                                          <p:spTgt spid="29"/>
                                        </p:tgtEl>
                                      </p:cBhvr>
                                    </p:animEffec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2" grpId="0"/>
      <p:bldP spid="23" grpId="0"/>
      <p:bldP spid="24" grpId="0" animBg="1"/>
      <p:bldP spid="25" grpId="0" animBg="1"/>
      <p:bldP spid="26"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16</a:t>
              </a:fld>
              <a:endParaRPr lang="fr-FR" sz="1400" b="1" dirty="0">
                <a:solidFill>
                  <a:schemeClr val="bg1"/>
                </a:solidFill>
              </a:endParaRPr>
            </a:p>
          </p:txBody>
        </p:sp>
      </p:grpSp>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352" y="1340768"/>
            <a:ext cx="4536686" cy="4999442"/>
          </a:xfrm>
          <a:prstGeom prst="rect">
            <a:avLst/>
          </a:prstGeom>
          <a:ln>
            <a:solidFill>
              <a:schemeClr val="tx1"/>
            </a:solidFill>
          </a:ln>
        </p:spPr>
      </p:pic>
      <p:sp>
        <p:nvSpPr>
          <p:cNvPr id="2" name="Rectangle 1"/>
          <p:cNvSpPr/>
          <p:nvPr/>
        </p:nvSpPr>
        <p:spPr>
          <a:xfrm>
            <a:off x="247665" y="714573"/>
            <a:ext cx="7084682" cy="424732"/>
          </a:xfrm>
          <a:prstGeom prst="rect">
            <a:avLst/>
          </a:prstGeom>
        </p:spPr>
        <p:txBody>
          <a:bodyPr wrap="square">
            <a:spAutoFit/>
          </a:bodyPr>
          <a:lstStyle/>
          <a:p>
            <a:pPr algn="l"/>
            <a:r>
              <a:rPr lang="en-US" sz="2400" b="0" dirty="0" err="1">
                <a:latin typeface="Gill Sans MT"/>
              </a:rPr>
              <a:t>Roediger</a:t>
            </a:r>
            <a:r>
              <a:rPr lang="en-US" sz="2400" b="0" dirty="0">
                <a:latin typeface="Gill Sans MT"/>
              </a:rPr>
              <a:t> </a:t>
            </a:r>
            <a:r>
              <a:rPr lang="en-US" sz="2400" b="0" dirty="0" smtClean="0">
                <a:latin typeface="Gill Sans MT"/>
              </a:rPr>
              <a:t>&amp; </a:t>
            </a:r>
            <a:r>
              <a:rPr lang="en-US" sz="2400" b="0" dirty="0" err="1" smtClean="0">
                <a:latin typeface="Gill Sans MT"/>
              </a:rPr>
              <a:t>Karpicke</a:t>
            </a:r>
            <a:r>
              <a:rPr lang="en-US" sz="2400" b="0" dirty="0">
                <a:latin typeface="Gill Sans MT"/>
              </a:rPr>
              <a:t> </a:t>
            </a:r>
            <a:r>
              <a:rPr lang="en-US" sz="2400" b="0" dirty="0" smtClean="0">
                <a:latin typeface="Gill Sans MT"/>
              </a:rPr>
              <a:t>(2006).</a:t>
            </a:r>
            <a:endParaRPr lang="fr-FR" sz="2400" dirty="0"/>
          </a:p>
        </p:txBody>
      </p:sp>
      <p:sp>
        <p:nvSpPr>
          <p:cNvPr id="13" name="Rectangle 2"/>
          <p:cNvSpPr>
            <a:spLocks noGrp="1" noChangeArrowheads="1"/>
          </p:cNvSpPr>
          <p:nvPr>
            <p:ph type="title"/>
          </p:nvPr>
        </p:nvSpPr>
        <p:spPr bwMode="auto">
          <a:xfrm>
            <a:off x="406400" y="44425"/>
            <a:ext cx="8435032"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2800" b="1" dirty="0" smtClean="0">
                <a:latin typeface="Calibri" panose="020F0502020204030204" pitchFamily="34" charset="0"/>
              </a:rPr>
              <a:t>Consolider les acquis</a:t>
            </a:r>
            <a:endParaRPr lang="fr-FR" altLang="fr-FR" sz="2800" b="1"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0258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i="1" dirty="0" smtClean="0">
                <a:latin typeface="Calibri" panose="020F0502020204030204" pitchFamily="34" charset="0"/>
              </a:rPr>
              <a:t>Feed-back</a:t>
            </a:r>
            <a:r>
              <a:rPr lang="fr-FR" altLang="fr-FR" sz="3200" b="1" dirty="0" smtClean="0">
                <a:latin typeface="Calibri" panose="020F0502020204030204" pitchFamily="34" charset="0"/>
              </a:rPr>
              <a:t> dans les apprentissages</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17</a:t>
              </a:fld>
              <a:endParaRPr lang="fr-FR" sz="1400" b="1" dirty="0">
                <a:solidFill>
                  <a:schemeClr val="bg1"/>
                </a:solidFill>
              </a:endParaRPr>
            </a:p>
          </p:txBody>
        </p:sp>
      </p:gr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776" y="839943"/>
            <a:ext cx="4194018" cy="3145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Image 30"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56" y="4149080"/>
            <a:ext cx="9548688" cy="2225233"/>
          </a:xfrm>
          <a:prstGeom prst="rect">
            <a:avLst/>
          </a:prstGeom>
          <a:ln>
            <a:solidFill>
              <a:schemeClr val="tx1"/>
            </a:solidFill>
          </a:ln>
        </p:spPr>
      </p:pic>
    </p:spTree>
    <p:extLst>
      <p:ext uri="{BB962C8B-B14F-4D97-AF65-F5344CB8AC3E}">
        <p14:creationId xmlns:p14="http://schemas.microsoft.com/office/powerpoint/2010/main" val="2362435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Favoriser la motivation</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3</a:t>
                </a:r>
                <a:r>
                  <a:rPr lang="fr-FR" sz="1800" b="1" dirty="0" smtClean="0">
                    <a:solidFill>
                      <a:schemeClr val="bg1"/>
                    </a:solidFill>
                    <a:latin typeface="Calibri" panose="020F0502020204030204" pitchFamily="34" charset="0"/>
                  </a:rPr>
                  <a:t>. </a:t>
                </a:r>
                <a:r>
                  <a:rPr lang="fr-FR" sz="1800" dirty="0" smtClean="0">
                    <a:solidFill>
                      <a:schemeClr val="bg1"/>
                    </a:solidFill>
                  </a:rPr>
                  <a:t>Mise en œuvre</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18</a:t>
              </a:fld>
              <a:endParaRPr lang="fr-FR" sz="1400" b="1" dirty="0">
                <a:solidFill>
                  <a:schemeClr val="bg1"/>
                </a:solidFill>
              </a:endParaRPr>
            </a:p>
          </p:txBody>
        </p:sp>
      </p:grpSp>
      <p:cxnSp>
        <p:nvCxnSpPr>
          <p:cNvPr id="11" name="Connecteur droit avec flèche 10"/>
          <p:cNvCxnSpPr/>
          <p:nvPr/>
        </p:nvCxnSpPr>
        <p:spPr>
          <a:xfrm>
            <a:off x="720122" y="4439783"/>
            <a:ext cx="874657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V="1">
            <a:off x="848544" y="985492"/>
            <a:ext cx="0" cy="345429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6" name="Groupe 25"/>
          <p:cNvGrpSpPr/>
          <p:nvPr/>
        </p:nvGrpSpPr>
        <p:grpSpPr>
          <a:xfrm>
            <a:off x="1118760" y="1137891"/>
            <a:ext cx="878726" cy="4033026"/>
            <a:chOff x="1118760" y="1137891"/>
            <a:chExt cx="878726" cy="4033026"/>
          </a:xfrm>
        </p:grpSpPr>
        <p:cxnSp>
          <p:nvCxnSpPr>
            <p:cNvPr id="22" name="Connecteur droit 21"/>
            <p:cNvCxnSpPr/>
            <p:nvPr/>
          </p:nvCxnSpPr>
          <p:spPr>
            <a:xfrm>
              <a:off x="1558123" y="1137891"/>
              <a:ext cx="0" cy="3459055"/>
            </a:xfrm>
            <a:prstGeom prst="line">
              <a:avLst/>
            </a:prstGeom>
            <a:ln>
              <a:solidFill>
                <a:srgbClr val="285A84"/>
              </a:solidFill>
              <a:prstDash val="dash"/>
            </a:ln>
          </p:spPr>
          <p:style>
            <a:lnRef idx="2">
              <a:schemeClr val="accent1"/>
            </a:lnRef>
            <a:fillRef idx="0">
              <a:schemeClr val="accent1"/>
            </a:fillRef>
            <a:effectRef idx="1">
              <a:schemeClr val="accent1"/>
            </a:effectRef>
            <a:fontRef idx="minor">
              <a:schemeClr val="tx1"/>
            </a:fontRef>
          </p:style>
        </p:cxnSp>
        <p:sp>
          <p:nvSpPr>
            <p:cNvPr id="14" name="Rectangle à coins arrondis 13"/>
            <p:cNvSpPr/>
            <p:nvPr/>
          </p:nvSpPr>
          <p:spPr>
            <a:xfrm>
              <a:off x="1118760" y="4596946"/>
              <a:ext cx="878726" cy="573971"/>
            </a:xfrm>
            <a:prstGeom prst="roundRect">
              <a:avLst/>
            </a:prstGeom>
            <a:solidFill>
              <a:srgbClr val="285A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Feed-back</a:t>
              </a:r>
              <a:endParaRPr lang="fr-FR" dirty="0"/>
            </a:p>
          </p:txBody>
        </p:sp>
      </p:grpSp>
      <p:cxnSp>
        <p:nvCxnSpPr>
          <p:cNvPr id="16" name="Connecteur droit avec flèche 15"/>
          <p:cNvCxnSpPr/>
          <p:nvPr/>
        </p:nvCxnSpPr>
        <p:spPr>
          <a:xfrm flipV="1">
            <a:off x="9273480" y="985492"/>
            <a:ext cx="0" cy="3454291"/>
          </a:xfrm>
          <a:prstGeom prst="straightConnector1">
            <a:avLst/>
          </a:prstGeom>
          <a:ln>
            <a:solidFill>
              <a:srgbClr val="0099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Forme libre 14"/>
          <p:cNvSpPr/>
          <p:nvPr/>
        </p:nvSpPr>
        <p:spPr>
          <a:xfrm>
            <a:off x="1152395" y="1005153"/>
            <a:ext cx="7753610" cy="3068877"/>
          </a:xfrm>
          <a:custGeom>
            <a:avLst/>
            <a:gdLst>
              <a:gd name="connsiteX0" fmla="*/ 0 w 7753610"/>
              <a:gd name="connsiteY0" fmla="*/ 0 h 3068877"/>
              <a:gd name="connsiteX1" fmla="*/ 2455101 w 7753610"/>
              <a:gd name="connsiteY1" fmla="*/ 2530258 h 3068877"/>
              <a:gd name="connsiteX2" fmla="*/ 7753610 w 7753610"/>
              <a:gd name="connsiteY2" fmla="*/ 3068877 h 3068877"/>
              <a:gd name="connsiteX3" fmla="*/ 7753610 w 7753610"/>
              <a:gd name="connsiteY3" fmla="*/ 3068877 h 3068877"/>
            </a:gdLst>
            <a:ahLst/>
            <a:cxnLst>
              <a:cxn ang="0">
                <a:pos x="connsiteX0" y="connsiteY0"/>
              </a:cxn>
              <a:cxn ang="0">
                <a:pos x="connsiteX1" y="connsiteY1"/>
              </a:cxn>
              <a:cxn ang="0">
                <a:pos x="connsiteX2" y="connsiteY2"/>
              </a:cxn>
              <a:cxn ang="0">
                <a:pos x="connsiteX3" y="connsiteY3"/>
              </a:cxn>
            </a:cxnLst>
            <a:rect l="l" t="t" r="r" b="b"/>
            <a:pathLst>
              <a:path w="7753610" h="3068877">
                <a:moveTo>
                  <a:pt x="0" y="0"/>
                </a:moveTo>
                <a:cubicBezTo>
                  <a:pt x="581416" y="1009389"/>
                  <a:pt x="1162833" y="2018779"/>
                  <a:pt x="2455101" y="2530258"/>
                </a:cubicBezTo>
                <a:cubicBezTo>
                  <a:pt x="3747369" y="3041738"/>
                  <a:pt x="7753610" y="3068877"/>
                  <a:pt x="7753610" y="3068877"/>
                </a:cubicBezTo>
                <a:lnTo>
                  <a:pt x="7753610" y="3068877"/>
                </a:ln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orme libre 17"/>
          <p:cNvSpPr/>
          <p:nvPr/>
        </p:nvSpPr>
        <p:spPr>
          <a:xfrm flipV="1">
            <a:off x="1152395" y="1157553"/>
            <a:ext cx="7753610" cy="3068877"/>
          </a:xfrm>
          <a:custGeom>
            <a:avLst/>
            <a:gdLst>
              <a:gd name="connsiteX0" fmla="*/ 0 w 7753610"/>
              <a:gd name="connsiteY0" fmla="*/ 0 h 3068877"/>
              <a:gd name="connsiteX1" fmla="*/ 2455101 w 7753610"/>
              <a:gd name="connsiteY1" fmla="*/ 2530258 h 3068877"/>
              <a:gd name="connsiteX2" fmla="*/ 7753610 w 7753610"/>
              <a:gd name="connsiteY2" fmla="*/ 3068877 h 3068877"/>
              <a:gd name="connsiteX3" fmla="*/ 7753610 w 7753610"/>
              <a:gd name="connsiteY3" fmla="*/ 3068877 h 3068877"/>
            </a:gdLst>
            <a:ahLst/>
            <a:cxnLst>
              <a:cxn ang="0">
                <a:pos x="connsiteX0" y="connsiteY0"/>
              </a:cxn>
              <a:cxn ang="0">
                <a:pos x="connsiteX1" y="connsiteY1"/>
              </a:cxn>
              <a:cxn ang="0">
                <a:pos x="connsiteX2" y="connsiteY2"/>
              </a:cxn>
              <a:cxn ang="0">
                <a:pos x="connsiteX3" y="connsiteY3"/>
              </a:cxn>
            </a:cxnLst>
            <a:rect l="l" t="t" r="r" b="b"/>
            <a:pathLst>
              <a:path w="7753610" h="3068877">
                <a:moveTo>
                  <a:pt x="0" y="0"/>
                </a:moveTo>
                <a:cubicBezTo>
                  <a:pt x="581416" y="1009389"/>
                  <a:pt x="1162833" y="2018779"/>
                  <a:pt x="2455101" y="2530258"/>
                </a:cubicBezTo>
                <a:cubicBezTo>
                  <a:pt x="3747369" y="3041738"/>
                  <a:pt x="7753610" y="3068877"/>
                  <a:pt x="7753610" y="3068877"/>
                </a:cubicBezTo>
                <a:lnTo>
                  <a:pt x="7753610" y="3068877"/>
                </a:lnTo>
              </a:path>
            </a:pathLst>
          </a:custGeom>
          <a:noFill/>
          <a:ln w="285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p:cNvSpPr txBox="1"/>
          <p:nvPr/>
        </p:nvSpPr>
        <p:spPr>
          <a:xfrm>
            <a:off x="183074" y="1005153"/>
            <a:ext cx="454933" cy="1843197"/>
          </a:xfrm>
          <a:prstGeom prst="rect">
            <a:avLst/>
          </a:prstGeom>
          <a:solidFill>
            <a:srgbClr val="FF0000"/>
          </a:solidFill>
        </p:spPr>
        <p:txBody>
          <a:bodyPr vert="wordArtVert" wrap="none" rtlCol="0">
            <a:spAutoFit/>
          </a:bodyPr>
          <a:lstStyle/>
          <a:p>
            <a:r>
              <a:rPr lang="fr-FR" dirty="0" smtClean="0">
                <a:solidFill>
                  <a:schemeClr val="bg1"/>
                </a:solidFill>
              </a:rPr>
              <a:t>erreur</a:t>
            </a:r>
            <a:endParaRPr lang="fr-FR" dirty="0">
              <a:solidFill>
                <a:schemeClr val="bg1"/>
              </a:solidFill>
            </a:endParaRPr>
          </a:p>
        </p:txBody>
      </p:sp>
      <p:sp>
        <p:nvSpPr>
          <p:cNvPr id="27" name="ZoneTexte 26"/>
          <p:cNvSpPr txBox="1"/>
          <p:nvPr/>
        </p:nvSpPr>
        <p:spPr>
          <a:xfrm>
            <a:off x="9439979" y="1064680"/>
            <a:ext cx="454933" cy="3009350"/>
          </a:xfrm>
          <a:prstGeom prst="rect">
            <a:avLst/>
          </a:prstGeom>
          <a:solidFill>
            <a:srgbClr val="009900"/>
          </a:solidFill>
        </p:spPr>
        <p:txBody>
          <a:bodyPr vert="wordArtVert" wrap="none" rtlCol="0">
            <a:spAutoFit/>
          </a:bodyPr>
          <a:lstStyle/>
          <a:p>
            <a:r>
              <a:rPr lang="fr-FR" dirty="0" smtClean="0">
                <a:solidFill>
                  <a:schemeClr val="bg1"/>
                </a:solidFill>
              </a:rPr>
              <a:t>motivation</a:t>
            </a:r>
            <a:endParaRPr lang="fr-FR" dirty="0">
              <a:solidFill>
                <a:schemeClr val="bg1"/>
              </a:solidFill>
            </a:endParaRPr>
          </a:p>
        </p:txBody>
      </p:sp>
      <p:grpSp>
        <p:nvGrpSpPr>
          <p:cNvPr id="29" name="Groupe 28"/>
          <p:cNvGrpSpPr/>
          <p:nvPr/>
        </p:nvGrpSpPr>
        <p:grpSpPr>
          <a:xfrm>
            <a:off x="4005872" y="1137891"/>
            <a:ext cx="878726" cy="4033026"/>
            <a:chOff x="1118760" y="1137891"/>
            <a:chExt cx="878726" cy="4033026"/>
          </a:xfrm>
        </p:grpSpPr>
        <p:cxnSp>
          <p:nvCxnSpPr>
            <p:cNvPr id="30" name="Connecteur droit 29"/>
            <p:cNvCxnSpPr/>
            <p:nvPr/>
          </p:nvCxnSpPr>
          <p:spPr>
            <a:xfrm>
              <a:off x="1558123" y="1137891"/>
              <a:ext cx="0" cy="3459055"/>
            </a:xfrm>
            <a:prstGeom prst="line">
              <a:avLst/>
            </a:prstGeom>
            <a:ln>
              <a:solidFill>
                <a:srgbClr val="285A84"/>
              </a:solidFill>
              <a:prstDash val="dash"/>
            </a:ln>
          </p:spPr>
          <p:style>
            <a:lnRef idx="2">
              <a:schemeClr val="accent1"/>
            </a:lnRef>
            <a:fillRef idx="0">
              <a:schemeClr val="accent1"/>
            </a:fillRef>
            <a:effectRef idx="1">
              <a:schemeClr val="accent1"/>
            </a:effectRef>
            <a:fontRef idx="minor">
              <a:schemeClr val="tx1"/>
            </a:fontRef>
          </p:style>
        </p:cxnSp>
        <p:sp>
          <p:nvSpPr>
            <p:cNvPr id="31" name="Rectangle à coins arrondis 30"/>
            <p:cNvSpPr/>
            <p:nvPr/>
          </p:nvSpPr>
          <p:spPr>
            <a:xfrm>
              <a:off x="1118760" y="4596946"/>
              <a:ext cx="878726" cy="573971"/>
            </a:xfrm>
            <a:prstGeom prst="roundRect">
              <a:avLst/>
            </a:prstGeom>
            <a:solidFill>
              <a:srgbClr val="285A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Feed-back</a:t>
              </a:r>
              <a:endParaRPr lang="fr-FR" dirty="0"/>
            </a:p>
          </p:txBody>
        </p:sp>
      </p:grpSp>
      <p:grpSp>
        <p:nvGrpSpPr>
          <p:cNvPr id="32" name="Groupe 31"/>
          <p:cNvGrpSpPr/>
          <p:nvPr/>
        </p:nvGrpSpPr>
        <p:grpSpPr>
          <a:xfrm>
            <a:off x="6892984" y="1137891"/>
            <a:ext cx="878726" cy="4033026"/>
            <a:chOff x="1118760" y="1137891"/>
            <a:chExt cx="878726" cy="4033026"/>
          </a:xfrm>
        </p:grpSpPr>
        <p:cxnSp>
          <p:nvCxnSpPr>
            <p:cNvPr id="33" name="Connecteur droit 32"/>
            <p:cNvCxnSpPr/>
            <p:nvPr/>
          </p:nvCxnSpPr>
          <p:spPr>
            <a:xfrm>
              <a:off x="1558123" y="1137891"/>
              <a:ext cx="0" cy="3459055"/>
            </a:xfrm>
            <a:prstGeom prst="line">
              <a:avLst/>
            </a:prstGeom>
            <a:ln>
              <a:solidFill>
                <a:srgbClr val="285A84"/>
              </a:solidFill>
              <a:prstDash val="dash"/>
            </a:ln>
          </p:spPr>
          <p:style>
            <a:lnRef idx="2">
              <a:schemeClr val="accent1"/>
            </a:lnRef>
            <a:fillRef idx="0">
              <a:schemeClr val="accent1"/>
            </a:fillRef>
            <a:effectRef idx="1">
              <a:schemeClr val="accent1"/>
            </a:effectRef>
            <a:fontRef idx="minor">
              <a:schemeClr val="tx1"/>
            </a:fontRef>
          </p:style>
        </p:cxnSp>
        <p:sp>
          <p:nvSpPr>
            <p:cNvPr id="34" name="Rectangle à coins arrondis 33"/>
            <p:cNvSpPr/>
            <p:nvPr/>
          </p:nvSpPr>
          <p:spPr>
            <a:xfrm>
              <a:off x="1118760" y="4596946"/>
              <a:ext cx="878726" cy="573971"/>
            </a:xfrm>
            <a:prstGeom prst="roundRect">
              <a:avLst/>
            </a:prstGeom>
            <a:solidFill>
              <a:srgbClr val="285A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Feed-back</a:t>
              </a:r>
              <a:endParaRPr lang="fr-FR" dirty="0"/>
            </a:p>
          </p:txBody>
        </p:sp>
      </p:grpSp>
    </p:spTree>
    <p:extLst>
      <p:ext uri="{BB962C8B-B14F-4D97-AF65-F5344CB8AC3E}">
        <p14:creationId xmlns:p14="http://schemas.microsoft.com/office/powerpoint/2010/main" val="7121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b="1" dirty="0" smtClean="0">
                <a:latin typeface="Calibri" panose="020F0502020204030204" pitchFamily="34" charset="0"/>
              </a:rPr>
              <a:t>Plan</a:t>
            </a:r>
            <a:endParaRPr lang="fr-FR" altLang="fr-FR"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rPr>
                  <a:t>Plan</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19</a:t>
              </a:fld>
              <a:endParaRPr lang="fr-FR" sz="1400" b="1" dirty="0">
                <a:solidFill>
                  <a:schemeClr val="bg1"/>
                </a:solidFill>
              </a:endParaRPr>
            </a:p>
          </p:txBody>
        </p:sp>
      </p:grpSp>
      <p:sp>
        <p:nvSpPr>
          <p:cNvPr id="3" name="ZoneTexte 2"/>
          <p:cNvSpPr txBox="1"/>
          <p:nvPr/>
        </p:nvSpPr>
        <p:spPr>
          <a:xfrm>
            <a:off x="632520" y="2204864"/>
            <a:ext cx="8424936" cy="2862322"/>
          </a:xfrm>
          <a:prstGeom prst="rect">
            <a:avLst/>
          </a:prstGeom>
          <a:noFill/>
          <a:ln>
            <a:solidFill>
              <a:srgbClr val="285A84"/>
            </a:solidFill>
          </a:ln>
        </p:spPr>
        <p:txBody>
          <a:bodyPr wrap="square" rtlCol="0">
            <a:spAutoFit/>
          </a:bodyPr>
          <a:lstStyle/>
          <a:p>
            <a:pPr marL="514350" indent="-514350" algn="l">
              <a:buFont typeface="+mj-lt"/>
              <a:buAutoNum type="arabicPeriod"/>
            </a:pPr>
            <a:r>
              <a:rPr lang="fr-FR" sz="4000" dirty="0" smtClean="0">
                <a:solidFill>
                  <a:schemeClr val="tx2">
                    <a:lumMod val="20000"/>
                    <a:lumOff val="80000"/>
                  </a:schemeClr>
                </a:solidFill>
              </a:rPr>
              <a:t>Les difficultés des primo-arrivants</a:t>
            </a:r>
          </a:p>
          <a:p>
            <a:pPr marL="514350" indent="-514350" algn="l">
              <a:buFont typeface="+mj-lt"/>
              <a:buAutoNum type="arabicPeriod"/>
            </a:pPr>
            <a:r>
              <a:rPr lang="fr-FR" sz="4000" dirty="0" smtClean="0">
                <a:solidFill>
                  <a:schemeClr val="tx2">
                    <a:lumMod val="20000"/>
                    <a:lumOff val="80000"/>
                  </a:schemeClr>
                </a:solidFill>
              </a:rPr>
              <a:t>L’effet </a:t>
            </a:r>
            <a:r>
              <a:rPr lang="fr-FR" sz="4000" i="1" dirty="0" smtClean="0">
                <a:solidFill>
                  <a:schemeClr val="tx2">
                    <a:lumMod val="20000"/>
                    <a:lumOff val="80000"/>
                  </a:schemeClr>
                </a:solidFill>
              </a:rPr>
              <a:t>« </a:t>
            </a:r>
            <a:r>
              <a:rPr lang="fr-FR" sz="4000" i="1" dirty="0" err="1" smtClean="0">
                <a:solidFill>
                  <a:schemeClr val="tx2">
                    <a:lumMod val="20000"/>
                    <a:lumOff val="80000"/>
                  </a:schemeClr>
                </a:solidFill>
              </a:rPr>
              <a:t>testing</a:t>
            </a:r>
            <a:r>
              <a:rPr lang="fr-FR" sz="4000" i="1" dirty="0" smtClean="0">
                <a:solidFill>
                  <a:schemeClr val="tx2">
                    <a:lumMod val="20000"/>
                    <a:lumOff val="80000"/>
                  </a:schemeClr>
                </a:solidFill>
              </a:rPr>
              <a:t> »</a:t>
            </a:r>
          </a:p>
          <a:p>
            <a:pPr marL="514350" indent="-514350" algn="l">
              <a:buFont typeface="+mj-lt"/>
              <a:buAutoNum type="arabicPeriod"/>
            </a:pPr>
            <a:r>
              <a:rPr lang="fr-FR" sz="4000" dirty="0" smtClean="0">
                <a:solidFill>
                  <a:schemeClr val="tx2"/>
                </a:solidFill>
              </a:rPr>
              <a:t>Mise en œuvre</a:t>
            </a:r>
          </a:p>
          <a:p>
            <a:pPr marL="514350" indent="-514350" algn="l">
              <a:buFont typeface="+mj-lt"/>
              <a:buAutoNum type="arabicPeriod"/>
            </a:pPr>
            <a:r>
              <a:rPr lang="fr-FR" sz="4000" dirty="0">
                <a:solidFill>
                  <a:schemeClr val="tx2">
                    <a:lumMod val="20000"/>
                    <a:lumOff val="80000"/>
                  </a:schemeClr>
                </a:solidFill>
              </a:rPr>
              <a:t>Point de vue des </a:t>
            </a:r>
            <a:r>
              <a:rPr lang="fr-FR" sz="4000" dirty="0" smtClean="0">
                <a:solidFill>
                  <a:schemeClr val="tx2">
                    <a:lumMod val="20000"/>
                    <a:lumOff val="80000"/>
                  </a:schemeClr>
                </a:solidFill>
              </a:rPr>
              <a:t>étudiants</a:t>
            </a:r>
            <a:endParaRPr lang="fr-FR" sz="4000" dirty="0">
              <a:solidFill>
                <a:schemeClr val="tx2">
                  <a:lumMod val="20000"/>
                  <a:lumOff val="80000"/>
                </a:schemeClr>
              </a:solidFill>
            </a:endParaRPr>
          </a:p>
        </p:txBody>
      </p:sp>
    </p:spTree>
    <p:extLst>
      <p:ext uri="{BB962C8B-B14F-4D97-AF65-F5344CB8AC3E}">
        <p14:creationId xmlns:p14="http://schemas.microsoft.com/office/powerpoint/2010/main" val="319725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0" y="0"/>
            <a:ext cx="9906000" cy="692696"/>
          </a:xfrm>
          <a:solidFill>
            <a:srgbClr val="009900"/>
          </a:solidFill>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Travail des étudiants en dehors des cours ?</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rPr>
                  <a:t>Introduction</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2</a:t>
              </a:fld>
              <a:endParaRPr lang="fr-FR" sz="1400" b="1" dirty="0">
                <a:solidFill>
                  <a:schemeClr val="bg1"/>
                </a:solidFill>
              </a:endParaRPr>
            </a:p>
          </p:txBody>
        </p:sp>
      </p:grpSp>
      <p:sp>
        <p:nvSpPr>
          <p:cNvPr id="2" name="Espace réservé du contenu 1"/>
          <p:cNvSpPr>
            <a:spLocks noGrp="1"/>
          </p:cNvSpPr>
          <p:nvPr>
            <p:ph idx="1"/>
          </p:nvPr>
        </p:nvSpPr>
        <p:spPr/>
        <p:txBody>
          <a:bodyPr/>
          <a:lstStyle/>
          <a:p>
            <a:r>
              <a:rPr lang="fr-FR" dirty="0" smtClean="0"/>
              <a:t>Introduction : extrait de la bande annonce sur la classe inversée sur le site </a:t>
            </a:r>
            <a:r>
              <a:rPr lang="fr-FR" dirty="0" err="1" smtClean="0"/>
              <a:t>Néopass</a:t>
            </a:r>
            <a:r>
              <a:rPr lang="fr-FR" dirty="0" smtClean="0"/>
              <a:t> Sup</a:t>
            </a:r>
          </a:p>
          <a:p>
            <a:r>
              <a:rPr lang="fr-FR" dirty="0" smtClean="0"/>
              <a:t>Entre 2’30 et 2’30</a:t>
            </a:r>
          </a:p>
          <a:p>
            <a:r>
              <a:rPr lang="fr-FR" dirty="0" smtClean="0"/>
              <a:t>Les étudiants travaillent-ils en dehors des cours ? Perception de l’enseignant / Perception des étudiants</a:t>
            </a:r>
          </a:p>
          <a:p>
            <a:pPr marL="0" indent="0">
              <a:buNone/>
            </a:pPr>
            <a:r>
              <a:rPr lang="fr-FR" sz="2400" dirty="0" smtClean="0">
                <a:hlinkClick r:id="rId3"/>
              </a:rPr>
              <a:t>	http</a:t>
            </a:r>
            <a:r>
              <a:rPr lang="fr-FR" sz="2400" dirty="0">
                <a:hlinkClick r:id="rId3"/>
              </a:rPr>
              <a:t>://neosup.ens-lyon.fr/app.php/accueil</a:t>
            </a:r>
            <a:endParaRPr lang="fr-FR" sz="2400" dirty="0"/>
          </a:p>
        </p:txBody>
      </p:sp>
    </p:spTree>
    <p:extLst>
      <p:ext uri="{BB962C8B-B14F-4D97-AF65-F5344CB8AC3E}">
        <p14:creationId xmlns:p14="http://schemas.microsoft.com/office/powerpoint/2010/main" val="44892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Différentes connaissances</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3. Mise en œuvre</a:t>
                </a:r>
                <a:r>
                  <a:rPr lang="fr-FR" sz="1800" dirty="0">
                    <a:solidFill>
                      <a:schemeClr val="bg1"/>
                    </a:solidFill>
                    <a:latin typeface="Comic Sans MS" pitchFamily="66" charset="0"/>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20</a:t>
              </a:fld>
              <a:endParaRPr lang="fr-FR" sz="1400" b="1" dirty="0">
                <a:solidFill>
                  <a:schemeClr val="bg1"/>
                </a:solidFill>
              </a:endParaRPr>
            </a:p>
          </p:txBody>
        </p:sp>
      </p:grpSp>
      <p:graphicFrame>
        <p:nvGraphicFramePr>
          <p:cNvPr id="17" name="Tableau 16"/>
          <p:cNvGraphicFramePr>
            <a:graphicFrameLocks noGrp="1"/>
          </p:cNvGraphicFramePr>
          <p:nvPr>
            <p:extLst>
              <p:ext uri="{D42A27DB-BD31-4B8C-83A1-F6EECF244321}">
                <p14:modId xmlns:p14="http://schemas.microsoft.com/office/powerpoint/2010/main" val="4125483065"/>
              </p:ext>
            </p:extLst>
          </p:nvPr>
        </p:nvGraphicFramePr>
        <p:xfrm>
          <a:off x="445448" y="1213520"/>
          <a:ext cx="8280920" cy="1224136"/>
        </p:xfrm>
        <a:graphic>
          <a:graphicData uri="http://schemas.openxmlformats.org/drawingml/2006/table">
            <a:tbl>
              <a:tblPr firstRow="1" bandRow="1"/>
              <a:tblGrid>
                <a:gridCol w="2232248"/>
                <a:gridCol w="6048672"/>
              </a:tblGrid>
              <a:tr h="1224136">
                <a:tc>
                  <a:txBody>
                    <a:bodyPr/>
                    <a:lstStyle>
                      <a:lvl1pPr marL="0" algn="l" defTabSz="914400" rtl="0" eaLnBrk="1" latinLnBrk="0" hangingPunct="1">
                        <a:defRPr sz="1800" b="1" kern="1200">
                          <a:solidFill>
                            <a:schemeClr val="tx1"/>
                          </a:solidFill>
                          <a:latin typeface="Gill Sans MT"/>
                        </a:defRPr>
                      </a:lvl1pPr>
                      <a:lvl2pPr marL="457200" algn="l" defTabSz="914400" rtl="0" eaLnBrk="1" latinLnBrk="0" hangingPunct="1">
                        <a:defRPr sz="1800" b="1" kern="1200">
                          <a:solidFill>
                            <a:schemeClr val="tx1"/>
                          </a:solidFill>
                          <a:latin typeface="Gill Sans MT"/>
                        </a:defRPr>
                      </a:lvl2pPr>
                      <a:lvl3pPr marL="914400" algn="l" defTabSz="914400" rtl="0" eaLnBrk="1" latinLnBrk="0" hangingPunct="1">
                        <a:defRPr sz="1800" b="1" kern="1200">
                          <a:solidFill>
                            <a:schemeClr val="tx1"/>
                          </a:solidFill>
                          <a:latin typeface="Gill Sans MT"/>
                        </a:defRPr>
                      </a:lvl3pPr>
                      <a:lvl4pPr marL="1371600" algn="l" defTabSz="914400" rtl="0" eaLnBrk="1" latinLnBrk="0" hangingPunct="1">
                        <a:defRPr sz="1800" b="1" kern="1200">
                          <a:solidFill>
                            <a:schemeClr val="tx1"/>
                          </a:solidFill>
                          <a:latin typeface="Gill Sans MT"/>
                        </a:defRPr>
                      </a:lvl4pPr>
                      <a:lvl5pPr marL="1828800" algn="l" defTabSz="914400" rtl="0" eaLnBrk="1" latinLnBrk="0" hangingPunct="1">
                        <a:defRPr sz="1800" b="1" kern="1200">
                          <a:solidFill>
                            <a:schemeClr val="tx1"/>
                          </a:solidFill>
                          <a:latin typeface="Gill Sans MT"/>
                        </a:defRPr>
                      </a:lvl5pPr>
                      <a:lvl6pPr marL="2286000" algn="l" defTabSz="914400" rtl="0" eaLnBrk="1" latinLnBrk="0" hangingPunct="1">
                        <a:defRPr sz="1800" b="1" kern="1200">
                          <a:solidFill>
                            <a:schemeClr val="tx1"/>
                          </a:solidFill>
                          <a:latin typeface="Gill Sans MT"/>
                        </a:defRPr>
                      </a:lvl6pPr>
                      <a:lvl7pPr marL="2743200" algn="l" defTabSz="914400" rtl="0" eaLnBrk="1" latinLnBrk="0" hangingPunct="1">
                        <a:defRPr sz="1800" b="1" kern="1200">
                          <a:solidFill>
                            <a:schemeClr val="tx1"/>
                          </a:solidFill>
                          <a:latin typeface="Gill Sans MT"/>
                        </a:defRPr>
                      </a:lvl7pPr>
                      <a:lvl8pPr marL="3200400" algn="l" defTabSz="914400" rtl="0" eaLnBrk="1" latinLnBrk="0" hangingPunct="1">
                        <a:defRPr sz="1800" b="1" kern="1200">
                          <a:solidFill>
                            <a:schemeClr val="tx1"/>
                          </a:solidFill>
                          <a:latin typeface="Gill Sans MT"/>
                        </a:defRPr>
                      </a:lvl8pPr>
                      <a:lvl9pPr marL="3657600" algn="l" defTabSz="914400" rtl="0" eaLnBrk="1" latinLnBrk="0" hangingPunct="1">
                        <a:defRPr sz="1800" b="1" kern="1200">
                          <a:solidFill>
                            <a:schemeClr val="tx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200" b="1" i="1" dirty="0" smtClean="0">
                          <a:solidFill>
                            <a:schemeClr val="bg1"/>
                          </a:solidFill>
                        </a:rPr>
                        <a:t>déclaratives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D6DC"/>
                    </a:solidFill>
                  </a:tcPr>
                </a:tc>
                <a:tc>
                  <a:txBody>
                    <a:bodyPr/>
                    <a:lstStyle>
                      <a:lvl1pPr marL="0" algn="l" defTabSz="914400" rtl="0" eaLnBrk="1" latinLnBrk="0" hangingPunct="1">
                        <a:defRPr sz="1800" b="1" kern="1200">
                          <a:solidFill>
                            <a:schemeClr val="tx1"/>
                          </a:solidFill>
                          <a:latin typeface="Gill Sans MT"/>
                        </a:defRPr>
                      </a:lvl1pPr>
                      <a:lvl2pPr marL="457200" algn="l" defTabSz="914400" rtl="0" eaLnBrk="1" latinLnBrk="0" hangingPunct="1">
                        <a:defRPr sz="1800" b="1" kern="1200">
                          <a:solidFill>
                            <a:schemeClr val="tx1"/>
                          </a:solidFill>
                          <a:latin typeface="Gill Sans MT"/>
                        </a:defRPr>
                      </a:lvl2pPr>
                      <a:lvl3pPr marL="914400" algn="l" defTabSz="914400" rtl="0" eaLnBrk="1" latinLnBrk="0" hangingPunct="1">
                        <a:defRPr sz="1800" b="1" kern="1200">
                          <a:solidFill>
                            <a:schemeClr val="tx1"/>
                          </a:solidFill>
                          <a:latin typeface="Gill Sans MT"/>
                        </a:defRPr>
                      </a:lvl3pPr>
                      <a:lvl4pPr marL="1371600" algn="l" defTabSz="914400" rtl="0" eaLnBrk="1" latinLnBrk="0" hangingPunct="1">
                        <a:defRPr sz="1800" b="1" kern="1200">
                          <a:solidFill>
                            <a:schemeClr val="tx1"/>
                          </a:solidFill>
                          <a:latin typeface="Gill Sans MT"/>
                        </a:defRPr>
                      </a:lvl4pPr>
                      <a:lvl5pPr marL="1828800" algn="l" defTabSz="914400" rtl="0" eaLnBrk="1" latinLnBrk="0" hangingPunct="1">
                        <a:defRPr sz="1800" b="1" kern="1200">
                          <a:solidFill>
                            <a:schemeClr val="tx1"/>
                          </a:solidFill>
                          <a:latin typeface="Gill Sans MT"/>
                        </a:defRPr>
                      </a:lvl5pPr>
                      <a:lvl6pPr marL="2286000" algn="l" defTabSz="914400" rtl="0" eaLnBrk="1" latinLnBrk="0" hangingPunct="1">
                        <a:defRPr sz="1800" b="1" kern="1200">
                          <a:solidFill>
                            <a:schemeClr val="tx1"/>
                          </a:solidFill>
                          <a:latin typeface="Gill Sans MT"/>
                        </a:defRPr>
                      </a:lvl6pPr>
                      <a:lvl7pPr marL="2743200" algn="l" defTabSz="914400" rtl="0" eaLnBrk="1" latinLnBrk="0" hangingPunct="1">
                        <a:defRPr sz="1800" b="1" kern="1200">
                          <a:solidFill>
                            <a:schemeClr val="tx1"/>
                          </a:solidFill>
                          <a:latin typeface="Gill Sans MT"/>
                        </a:defRPr>
                      </a:lvl7pPr>
                      <a:lvl8pPr marL="3200400" algn="l" defTabSz="914400" rtl="0" eaLnBrk="1" latinLnBrk="0" hangingPunct="1">
                        <a:defRPr sz="1800" b="1" kern="1200">
                          <a:solidFill>
                            <a:schemeClr val="tx1"/>
                          </a:solidFill>
                          <a:latin typeface="Gill Sans MT"/>
                        </a:defRPr>
                      </a:lvl8pPr>
                      <a:lvl9pPr marL="3657600" algn="l" defTabSz="914400" rtl="0" eaLnBrk="1" latinLnBrk="0" hangingPunct="1">
                        <a:defRPr sz="1800" b="1" kern="1200">
                          <a:solidFill>
                            <a:schemeClr val="tx1"/>
                          </a:solidFill>
                          <a:latin typeface="Gill Sans M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smtClean="0"/>
                        <a:t>Répondent à « quoi ?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0" dirty="0" smtClean="0"/>
                        <a:t>Faits,</a:t>
                      </a:r>
                      <a:r>
                        <a:rPr lang="fr-FR" sz="2200" b="0" baseline="0" dirty="0" smtClean="0"/>
                        <a:t> d</a:t>
                      </a:r>
                      <a:r>
                        <a:rPr lang="fr-FR" sz="2200" b="0" dirty="0" smtClean="0"/>
                        <a:t>éfinitions, </a:t>
                      </a:r>
                      <a:r>
                        <a:rPr lang="fr-FR" sz="2200" b="0" baseline="0" dirty="0" smtClean="0"/>
                        <a:t>règles, théorèmes</a:t>
                      </a:r>
                      <a:endParaRPr lang="fr-FR" sz="2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0" i="1" dirty="0" smtClean="0"/>
                        <a:t>l’énoncé du théorème de Thalès, sa réciproque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D6DC">
                        <a:alpha val="50196"/>
                      </a:srgbClr>
                    </a:solidFill>
                  </a:tcP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1690827844"/>
              </p:ext>
            </p:extLst>
          </p:nvPr>
        </p:nvGraphicFramePr>
        <p:xfrm>
          <a:off x="445448" y="2744924"/>
          <a:ext cx="8280920" cy="1489288"/>
        </p:xfrm>
        <a:graphic>
          <a:graphicData uri="http://schemas.openxmlformats.org/drawingml/2006/table">
            <a:tbl>
              <a:tblPr firstRow="1" bandRow="1"/>
              <a:tblGrid>
                <a:gridCol w="2232248"/>
                <a:gridCol w="6048672"/>
              </a:tblGrid>
              <a:tr h="1489288">
                <a:tc>
                  <a:txBody>
                    <a:bodyPr/>
                    <a:lstStyle>
                      <a:lvl1pPr marL="0" algn="l" defTabSz="914400" rtl="0" eaLnBrk="1" latinLnBrk="0" hangingPunct="1">
                        <a:defRPr sz="1800" b="1" kern="1200">
                          <a:solidFill>
                            <a:schemeClr val="tx1"/>
                          </a:solidFill>
                          <a:latin typeface="Gill Sans MT"/>
                        </a:defRPr>
                      </a:lvl1pPr>
                      <a:lvl2pPr marL="457200" algn="l" defTabSz="914400" rtl="0" eaLnBrk="1" latinLnBrk="0" hangingPunct="1">
                        <a:defRPr sz="1800" b="1" kern="1200">
                          <a:solidFill>
                            <a:schemeClr val="tx1"/>
                          </a:solidFill>
                          <a:latin typeface="Gill Sans MT"/>
                        </a:defRPr>
                      </a:lvl2pPr>
                      <a:lvl3pPr marL="914400" algn="l" defTabSz="914400" rtl="0" eaLnBrk="1" latinLnBrk="0" hangingPunct="1">
                        <a:defRPr sz="1800" b="1" kern="1200">
                          <a:solidFill>
                            <a:schemeClr val="tx1"/>
                          </a:solidFill>
                          <a:latin typeface="Gill Sans MT"/>
                        </a:defRPr>
                      </a:lvl3pPr>
                      <a:lvl4pPr marL="1371600" algn="l" defTabSz="914400" rtl="0" eaLnBrk="1" latinLnBrk="0" hangingPunct="1">
                        <a:defRPr sz="1800" b="1" kern="1200">
                          <a:solidFill>
                            <a:schemeClr val="tx1"/>
                          </a:solidFill>
                          <a:latin typeface="Gill Sans MT"/>
                        </a:defRPr>
                      </a:lvl4pPr>
                      <a:lvl5pPr marL="1828800" algn="l" defTabSz="914400" rtl="0" eaLnBrk="1" latinLnBrk="0" hangingPunct="1">
                        <a:defRPr sz="1800" b="1" kern="1200">
                          <a:solidFill>
                            <a:schemeClr val="tx1"/>
                          </a:solidFill>
                          <a:latin typeface="Gill Sans MT"/>
                        </a:defRPr>
                      </a:lvl5pPr>
                      <a:lvl6pPr marL="2286000" algn="l" defTabSz="914400" rtl="0" eaLnBrk="1" latinLnBrk="0" hangingPunct="1">
                        <a:defRPr sz="1800" b="1" kern="1200">
                          <a:solidFill>
                            <a:schemeClr val="tx1"/>
                          </a:solidFill>
                          <a:latin typeface="Gill Sans MT"/>
                        </a:defRPr>
                      </a:lvl6pPr>
                      <a:lvl7pPr marL="2743200" algn="l" defTabSz="914400" rtl="0" eaLnBrk="1" latinLnBrk="0" hangingPunct="1">
                        <a:defRPr sz="1800" b="1" kern="1200">
                          <a:solidFill>
                            <a:schemeClr val="tx1"/>
                          </a:solidFill>
                          <a:latin typeface="Gill Sans MT"/>
                        </a:defRPr>
                      </a:lvl7pPr>
                      <a:lvl8pPr marL="3200400" algn="l" defTabSz="914400" rtl="0" eaLnBrk="1" latinLnBrk="0" hangingPunct="1">
                        <a:defRPr sz="1800" b="1" kern="1200">
                          <a:solidFill>
                            <a:schemeClr val="tx1"/>
                          </a:solidFill>
                          <a:latin typeface="Gill Sans MT"/>
                        </a:defRPr>
                      </a:lvl8pPr>
                      <a:lvl9pPr marL="3657600" algn="l" defTabSz="914400" rtl="0" eaLnBrk="1" latinLnBrk="0" hangingPunct="1">
                        <a:defRPr sz="1800" b="1" kern="1200">
                          <a:solidFill>
                            <a:schemeClr val="tx1"/>
                          </a:solidFill>
                          <a:latin typeface="Gill Sans MT"/>
                        </a:defRPr>
                      </a:lvl9pPr>
                    </a:lstStyle>
                    <a:p>
                      <a:pPr algn="ctr"/>
                      <a:r>
                        <a:rPr lang="fr-FR" sz="2200" b="1" i="1" dirty="0" smtClean="0">
                          <a:solidFill>
                            <a:schemeClr val="bg1"/>
                          </a:solidFill>
                        </a:rPr>
                        <a:t>procédurales</a:t>
                      </a:r>
                      <a:r>
                        <a:rPr lang="fr-FR" sz="2200" b="0" dirty="0" smtClean="0">
                          <a:solidFill>
                            <a:schemeClr val="bg1"/>
                          </a:solidFill>
                        </a:rPr>
                        <a:t> </a:t>
                      </a:r>
                      <a:endParaRPr lang="fr-FR" sz="2200" b="0"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BAC3"/>
                    </a:solidFill>
                  </a:tcPr>
                </a:tc>
                <a:tc>
                  <a:txBody>
                    <a:bodyPr/>
                    <a:lstStyle>
                      <a:lvl1pPr marL="0" algn="l" defTabSz="914400" rtl="0" eaLnBrk="1" latinLnBrk="0" hangingPunct="1">
                        <a:defRPr sz="1800" b="1" kern="1200">
                          <a:solidFill>
                            <a:schemeClr val="tx1"/>
                          </a:solidFill>
                          <a:latin typeface="Gill Sans MT"/>
                        </a:defRPr>
                      </a:lvl1pPr>
                      <a:lvl2pPr marL="457200" algn="l" defTabSz="914400" rtl="0" eaLnBrk="1" latinLnBrk="0" hangingPunct="1">
                        <a:defRPr sz="1800" b="1" kern="1200">
                          <a:solidFill>
                            <a:schemeClr val="tx1"/>
                          </a:solidFill>
                          <a:latin typeface="Gill Sans MT"/>
                        </a:defRPr>
                      </a:lvl2pPr>
                      <a:lvl3pPr marL="914400" algn="l" defTabSz="914400" rtl="0" eaLnBrk="1" latinLnBrk="0" hangingPunct="1">
                        <a:defRPr sz="1800" b="1" kern="1200">
                          <a:solidFill>
                            <a:schemeClr val="tx1"/>
                          </a:solidFill>
                          <a:latin typeface="Gill Sans MT"/>
                        </a:defRPr>
                      </a:lvl3pPr>
                      <a:lvl4pPr marL="1371600" algn="l" defTabSz="914400" rtl="0" eaLnBrk="1" latinLnBrk="0" hangingPunct="1">
                        <a:defRPr sz="1800" b="1" kern="1200">
                          <a:solidFill>
                            <a:schemeClr val="tx1"/>
                          </a:solidFill>
                          <a:latin typeface="Gill Sans MT"/>
                        </a:defRPr>
                      </a:lvl4pPr>
                      <a:lvl5pPr marL="1828800" algn="l" defTabSz="914400" rtl="0" eaLnBrk="1" latinLnBrk="0" hangingPunct="1">
                        <a:defRPr sz="1800" b="1" kern="1200">
                          <a:solidFill>
                            <a:schemeClr val="tx1"/>
                          </a:solidFill>
                          <a:latin typeface="Gill Sans MT"/>
                        </a:defRPr>
                      </a:lvl5pPr>
                      <a:lvl6pPr marL="2286000" algn="l" defTabSz="914400" rtl="0" eaLnBrk="1" latinLnBrk="0" hangingPunct="1">
                        <a:defRPr sz="1800" b="1" kern="1200">
                          <a:solidFill>
                            <a:schemeClr val="tx1"/>
                          </a:solidFill>
                          <a:latin typeface="Gill Sans MT"/>
                        </a:defRPr>
                      </a:lvl6pPr>
                      <a:lvl7pPr marL="2743200" algn="l" defTabSz="914400" rtl="0" eaLnBrk="1" latinLnBrk="0" hangingPunct="1">
                        <a:defRPr sz="1800" b="1" kern="1200">
                          <a:solidFill>
                            <a:schemeClr val="tx1"/>
                          </a:solidFill>
                          <a:latin typeface="Gill Sans MT"/>
                        </a:defRPr>
                      </a:lvl7pPr>
                      <a:lvl8pPr marL="3200400" algn="l" defTabSz="914400" rtl="0" eaLnBrk="1" latinLnBrk="0" hangingPunct="1">
                        <a:defRPr sz="1800" b="1" kern="1200">
                          <a:solidFill>
                            <a:schemeClr val="tx1"/>
                          </a:solidFill>
                          <a:latin typeface="Gill Sans MT"/>
                        </a:defRPr>
                      </a:lvl8pPr>
                      <a:lvl9pPr marL="3657600" algn="l" defTabSz="914400" rtl="0" eaLnBrk="1" latinLnBrk="0" hangingPunct="1">
                        <a:defRPr sz="1800" b="1" kern="1200">
                          <a:solidFill>
                            <a:schemeClr val="tx1"/>
                          </a:solidFill>
                          <a:latin typeface="Gill Sans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dirty="0" smtClean="0"/>
                        <a:t>Répondent à « comment faire ? »</a:t>
                      </a:r>
                      <a:r>
                        <a:rPr lang="fr-FR" sz="2200"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2200" b="0" dirty="0" smtClean="0"/>
                        <a:t>Mise en œuvre d’une règle </a:t>
                      </a:r>
                    </a:p>
                    <a:p>
                      <a:pPr marL="0" marR="0" indent="0" algn="l" defTabSz="914400" rtl="0" eaLnBrk="1" fontAlgn="auto" latinLnBrk="0" hangingPunct="1">
                        <a:lnSpc>
                          <a:spcPct val="100000"/>
                        </a:lnSpc>
                        <a:spcBef>
                          <a:spcPts val="0"/>
                        </a:spcBef>
                        <a:spcAft>
                          <a:spcPts val="0"/>
                        </a:spcAft>
                        <a:buClrTx/>
                        <a:buSzTx/>
                        <a:buFontTx/>
                        <a:buNone/>
                        <a:tabLst/>
                        <a:defRPr/>
                      </a:pPr>
                      <a:r>
                        <a:rPr lang="fr-FR" sz="2200" b="0" i="1" dirty="0" smtClean="0"/>
                        <a:t>calculer une distance en utilisant le théorème de Thalès, utiliser sa réciproque</a:t>
                      </a:r>
                      <a:endParaRPr lang="fr-FR" sz="2200" b="0" i="1"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BAC3">
                        <a:alpha val="50196"/>
                      </a:srgbClr>
                    </a:solid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1089894041"/>
              </p:ext>
            </p:extLst>
          </p:nvPr>
        </p:nvGraphicFramePr>
        <p:xfrm>
          <a:off x="445448" y="4541480"/>
          <a:ext cx="8280920" cy="1767840"/>
        </p:xfrm>
        <a:graphic>
          <a:graphicData uri="http://schemas.openxmlformats.org/drawingml/2006/table">
            <a:tbl>
              <a:tblPr firstRow="1" bandRow="1"/>
              <a:tblGrid>
                <a:gridCol w="2232248"/>
                <a:gridCol w="6048672"/>
              </a:tblGrid>
              <a:tr h="1440160">
                <a:tc>
                  <a:txBody>
                    <a:bodyPr/>
                    <a:lstStyle>
                      <a:lvl1pPr marL="0" algn="l" defTabSz="914400" rtl="0" eaLnBrk="1" latinLnBrk="0" hangingPunct="1">
                        <a:defRPr sz="1800" b="1" kern="1200">
                          <a:solidFill>
                            <a:schemeClr val="tx1"/>
                          </a:solidFill>
                          <a:latin typeface="Gill Sans MT"/>
                        </a:defRPr>
                      </a:lvl1pPr>
                      <a:lvl2pPr marL="457200" algn="l" defTabSz="914400" rtl="0" eaLnBrk="1" latinLnBrk="0" hangingPunct="1">
                        <a:defRPr sz="1800" b="1" kern="1200">
                          <a:solidFill>
                            <a:schemeClr val="tx1"/>
                          </a:solidFill>
                          <a:latin typeface="Gill Sans MT"/>
                        </a:defRPr>
                      </a:lvl2pPr>
                      <a:lvl3pPr marL="914400" algn="l" defTabSz="914400" rtl="0" eaLnBrk="1" latinLnBrk="0" hangingPunct="1">
                        <a:defRPr sz="1800" b="1" kern="1200">
                          <a:solidFill>
                            <a:schemeClr val="tx1"/>
                          </a:solidFill>
                          <a:latin typeface="Gill Sans MT"/>
                        </a:defRPr>
                      </a:lvl3pPr>
                      <a:lvl4pPr marL="1371600" algn="l" defTabSz="914400" rtl="0" eaLnBrk="1" latinLnBrk="0" hangingPunct="1">
                        <a:defRPr sz="1800" b="1" kern="1200">
                          <a:solidFill>
                            <a:schemeClr val="tx1"/>
                          </a:solidFill>
                          <a:latin typeface="Gill Sans MT"/>
                        </a:defRPr>
                      </a:lvl4pPr>
                      <a:lvl5pPr marL="1828800" algn="l" defTabSz="914400" rtl="0" eaLnBrk="1" latinLnBrk="0" hangingPunct="1">
                        <a:defRPr sz="1800" b="1" kern="1200">
                          <a:solidFill>
                            <a:schemeClr val="tx1"/>
                          </a:solidFill>
                          <a:latin typeface="Gill Sans MT"/>
                        </a:defRPr>
                      </a:lvl5pPr>
                      <a:lvl6pPr marL="2286000" algn="l" defTabSz="914400" rtl="0" eaLnBrk="1" latinLnBrk="0" hangingPunct="1">
                        <a:defRPr sz="1800" b="1" kern="1200">
                          <a:solidFill>
                            <a:schemeClr val="tx1"/>
                          </a:solidFill>
                          <a:latin typeface="Gill Sans MT"/>
                        </a:defRPr>
                      </a:lvl6pPr>
                      <a:lvl7pPr marL="2743200" algn="l" defTabSz="914400" rtl="0" eaLnBrk="1" latinLnBrk="0" hangingPunct="1">
                        <a:defRPr sz="1800" b="1" kern="1200">
                          <a:solidFill>
                            <a:schemeClr val="tx1"/>
                          </a:solidFill>
                          <a:latin typeface="Gill Sans MT"/>
                        </a:defRPr>
                      </a:lvl7pPr>
                      <a:lvl8pPr marL="3200400" algn="l" defTabSz="914400" rtl="0" eaLnBrk="1" latinLnBrk="0" hangingPunct="1">
                        <a:defRPr sz="1800" b="1" kern="1200">
                          <a:solidFill>
                            <a:schemeClr val="tx1"/>
                          </a:solidFill>
                          <a:latin typeface="Gill Sans MT"/>
                        </a:defRPr>
                      </a:lvl8pPr>
                      <a:lvl9pPr marL="3657600" algn="l" defTabSz="914400" rtl="0" eaLnBrk="1" latinLnBrk="0" hangingPunct="1">
                        <a:defRPr sz="1800" b="1" kern="1200">
                          <a:solidFill>
                            <a:schemeClr val="tx1"/>
                          </a:solidFill>
                          <a:latin typeface="Gill Sans MT"/>
                        </a:defRPr>
                      </a:lvl9pPr>
                    </a:lstStyle>
                    <a:p>
                      <a:pPr algn="ctr"/>
                      <a:r>
                        <a:rPr lang="fr-FR" sz="2200" b="1" i="1" dirty="0" smtClean="0">
                          <a:solidFill>
                            <a:schemeClr val="bg1"/>
                          </a:solidFill>
                        </a:rPr>
                        <a:t>conditionnelles</a:t>
                      </a:r>
                      <a:endParaRPr lang="fr-FR" sz="2200" b="0"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28693"/>
                    </a:solidFill>
                  </a:tcPr>
                </a:tc>
                <a:tc>
                  <a:txBody>
                    <a:bodyPr/>
                    <a:lstStyle>
                      <a:lvl1pPr marL="0" algn="l" defTabSz="914400" rtl="0" eaLnBrk="1" latinLnBrk="0" hangingPunct="1">
                        <a:defRPr sz="1800" b="1" kern="1200">
                          <a:solidFill>
                            <a:schemeClr val="tx1"/>
                          </a:solidFill>
                          <a:latin typeface="Gill Sans MT"/>
                        </a:defRPr>
                      </a:lvl1pPr>
                      <a:lvl2pPr marL="457200" algn="l" defTabSz="914400" rtl="0" eaLnBrk="1" latinLnBrk="0" hangingPunct="1">
                        <a:defRPr sz="1800" b="1" kern="1200">
                          <a:solidFill>
                            <a:schemeClr val="tx1"/>
                          </a:solidFill>
                          <a:latin typeface="Gill Sans MT"/>
                        </a:defRPr>
                      </a:lvl2pPr>
                      <a:lvl3pPr marL="914400" algn="l" defTabSz="914400" rtl="0" eaLnBrk="1" latinLnBrk="0" hangingPunct="1">
                        <a:defRPr sz="1800" b="1" kern="1200">
                          <a:solidFill>
                            <a:schemeClr val="tx1"/>
                          </a:solidFill>
                          <a:latin typeface="Gill Sans MT"/>
                        </a:defRPr>
                      </a:lvl3pPr>
                      <a:lvl4pPr marL="1371600" algn="l" defTabSz="914400" rtl="0" eaLnBrk="1" latinLnBrk="0" hangingPunct="1">
                        <a:defRPr sz="1800" b="1" kern="1200">
                          <a:solidFill>
                            <a:schemeClr val="tx1"/>
                          </a:solidFill>
                          <a:latin typeface="Gill Sans MT"/>
                        </a:defRPr>
                      </a:lvl4pPr>
                      <a:lvl5pPr marL="1828800" algn="l" defTabSz="914400" rtl="0" eaLnBrk="1" latinLnBrk="0" hangingPunct="1">
                        <a:defRPr sz="1800" b="1" kern="1200">
                          <a:solidFill>
                            <a:schemeClr val="tx1"/>
                          </a:solidFill>
                          <a:latin typeface="Gill Sans MT"/>
                        </a:defRPr>
                      </a:lvl5pPr>
                      <a:lvl6pPr marL="2286000" algn="l" defTabSz="914400" rtl="0" eaLnBrk="1" latinLnBrk="0" hangingPunct="1">
                        <a:defRPr sz="1800" b="1" kern="1200">
                          <a:solidFill>
                            <a:schemeClr val="tx1"/>
                          </a:solidFill>
                          <a:latin typeface="Gill Sans MT"/>
                        </a:defRPr>
                      </a:lvl6pPr>
                      <a:lvl7pPr marL="2743200" algn="l" defTabSz="914400" rtl="0" eaLnBrk="1" latinLnBrk="0" hangingPunct="1">
                        <a:defRPr sz="1800" b="1" kern="1200">
                          <a:solidFill>
                            <a:schemeClr val="tx1"/>
                          </a:solidFill>
                          <a:latin typeface="Gill Sans MT"/>
                        </a:defRPr>
                      </a:lvl7pPr>
                      <a:lvl8pPr marL="3200400" algn="l" defTabSz="914400" rtl="0" eaLnBrk="1" latinLnBrk="0" hangingPunct="1">
                        <a:defRPr sz="1800" b="1" kern="1200">
                          <a:solidFill>
                            <a:schemeClr val="tx1"/>
                          </a:solidFill>
                          <a:latin typeface="Gill Sans MT"/>
                        </a:defRPr>
                      </a:lvl8pPr>
                      <a:lvl9pPr marL="3657600" algn="l" defTabSz="914400" rtl="0" eaLnBrk="1" latinLnBrk="0" hangingPunct="1">
                        <a:defRPr sz="1800" b="1" kern="1200">
                          <a:solidFill>
                            <a:schemeClr val="tx1"/>
                          </a:solidFill>
                          <a:latin typeface="Gill Sans M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smtClean="0"/>
                        <a:t>Répondent à </a:t>
                      </a:r>
                      <a:r>
                        <a:rPr lang="fr-FR" sz="2200" b="1" baseline="0" dirty="0" smtClean="0"/>
                        <a:t> </a:t>
                      </a:r>
                      <a:r>
                        <a:rPr lang="fr-FR" sz="2200" b="1" dirty="0" smtClean="0"/>
                        <a:t>« quand ? » « dans quelle(s) condition(s) utiliser telle ou telle connaissance déclarative ou procédurale ? »</a:t>
                      </a:r>
                      <a:r>
                        <a:rPr lang="fr-FR" sz="2200"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0" i="1" dirty="0" smtClean="0"/>
                        <a:t>savoir quand ou pourquoi utiliser le théorème de Thalès ou sa réciproque.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28693">
                        <a:alpha val="50196"/>
                      </a:srgbClr>
                    </a:solidFill>
                  </a:tcPr>
                </a:tc>
              </a:tr>
            </a:tbl>
          </a:graphicData>
        </a:graphic>
      </p:graphicFrame>
      <p:sp>
        <p:nvSpPr>
          <p:cNvPr id="11" name="Rectangle 10"/>
          <p:cNvSpPr/>
          <p:nvPr/>
        </p:nvSpPr>
        <p:spPr>
          <a:xfrm>
            <a:off x="445448" y="714573"/>
            <a:ext cx="7084682" cy="424732"/>
          </a:xfrm>
          <a:prstGeom prst="rect">
            <a:avLst/>
          </a:prstGeom>
        </p:spPr>
        <p:txBody>
          <a:bodyPr wrap="square">
            <a:spAutoFit/>
          </a:bodyPr>
          <a:lstStyle/>
          <a:p>
            <a:pPr algn="l"/>
            <a:r>
              <a:rPr lang="en-US" sz="2400" b="0" dirty="0" smtClean="0">
                <a:latin typeface="Gill Sans MT"/>
              </a:rPr>
              <a:t>Tardif (1992).</a:t>
            </a:r>
            <a:endParaRPr lang="fr-FR" sz="2400" dirty="0"/>
          </a:p>
        </p:txBody>
      </p:sp>
    </p:spTree>
    <p:extLst>
      <p:ext uri="{BB962C8B-B14F-4D97-AF65-F5344CB8AC3E}">
        <p14:creationId xmlns:p14="http://schemas.microsoft.com/office/powerpoint/2010/main" val="4841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169"/>
            <a:ext cx="8229600" cy="620688"/>
          </a:xfrm>
        </p:spPr>
        <p:txBody>
          <a:bodyPr/>
          <a:lstStyle/>
          <a:p>
            <a:r>
              <a:rPr lang="fr-FR" dirty="0" smtClean="0"/>
              <a:t>Contexte</a:t>
            </a:r>
            <a:endParaRPr lang="fr-FR" dirty="0"/>
          </a:p>
        </p:txBody>
      </p:sp>
      <p:sp>
        <p:nvSpPr>
          <p:cNvPr id="2051" name="Text Box 5"/>
          <p:cNvSpPr txBox="1">
            <a:spLocks noChangeArrowheads="1"/>
          </p:cNvSpPr>
          <p:nvPr/>
        </p:nvSpPr>
        <p:spPr bwMode="auto">
          <a:xfrm>
            <a:off x="734329" y="765175"/>
            <a:ext cx="765946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solidFill>
                  <a:srgbClr val="008000"/>
                </a:solidFill>
              </a:rPr>
              <a:t>Quand ?</a:t>
            </a:r>
          </a:p>
          <a:p>
            <a:pPr eaLnBrk="1" hangingPunct="1"/>
            <a:r>
              <a:rPr lang="fr-FR" altLang="fr-FR" dirty="0"/>
              <a:t>Premier semestre de L1 BCST (biologie chimie science de la terre) Paris Sud</a:t>
            </a:r>
          </a:p>
        </p:txBody>
      </p:sp>
      <p:sp>
        <p:nvSpPr>
          <p:cNvPr id="2052" name="Text Box 6"/>
          <p:cNvSpPr txBox="1">
            <a:spLocks noChangeArrowheads="1"/>
          </p:cNvSpPr>
          <p:nvPr/>
        </p:nvSpPr>
        <p:spPr bwMode="auto">
          <a:xfrm>
            <a:off x="560388" y="1412876"/>
            <a:ext cx="8820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Qui ?</a:t>
            </a:r>
          </a:p>
          <a:p>
            <a:pPr eaLnBrk="1" hangingPunct="1"/>
            <a:r>
              <a:rPr lang="fr-FR" altLang="fr-FR"/>
              <a:t>420 étudiants inscrits (360 présents aux examens de fin de premier semestre) dont 80% se destinent à la biologie</a:t>
            </a:r>
          </a:p>
        </p:txBody>
      </p:sp>
      <p:sp>
        <p:nvSpPr>
          <p:cNvPr id="2053" name="Text Box 8"/>
          <p:cNvSpPr txBox="1">
            <a:spLocks noChangeArrowheads="1"/>
          </p:cNvSpPr>
          <p:nvPr/>
        </p:nvSpPr>
        <p:spPr bwMode="auto">
          <a:xfrm>
            <a:off x="631825" y="2441576"/>
            <a:ext cx="828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Où ? </a:t>
            </a:r>
          </a:p>
          <a:p>
            <a:pPr eaLnBrk="1" hangingPunct="1"/>
            <a:r>
              <a:rPr lang="fr-FR" altLang="fr-FR"/>
              <a:t>UE obligatoire de biologie fondamentale (biochimie, biologie moléculaire et biologie cellulaire)</a:t>
            </a:r>
          </a:p>
        </p:txBody>
      </p:sp>
      <p:sp>
        <p:nvSpPr>
          <p:cNvPr id="2054" name="Text Box 9"/>
          <p:cNvSpPr txBox="1">
            <a:spLocks noChangeArrowheads="1"/>
          </p:cNvSpPr>
          <p:nvPr/>
        </p:nvSpPr>
        <p:spPr bwMode="auto">
          <a:xfrm>
            <a:off x="696699" y="3500438"/>
            <a:ext cx="1324402"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Pourquoi ?</a:t>
            </a:r>
            <a:r>
              <a:rPr lang="fr-FR" altLang="fr-FR"/>
              <a:t> </a:t>
            </a:r>
          </a:p>
        </p:txBody>
      </p:sp>
      <p:sp>
        <p:nvSpPr>
          <p:cNvPr id="2055" name="Rectangle 10"/>
          <p:cNvSpPr>
            <a:spLocks noChangeArrowheads="1"/>
          </p:cNvSpPr>
          <p:nvPr/>
        </p:nvSpPr>
        <p:spPr bwMode="auto">
          <a:xfrm>
            <a:off x="3513138" y="5294313"/>
            <a:ext cx="482600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Mauvais résultats à l’UE : 7.4/20 (2010-2011)</a:t>
            </a:r>
          </a:p>
        </p:txBody>
      </p:sp>
      <p:sp>
        <p:nvSpPr>
          <p:cNvPr id="2056" name="Rectangle 11"/>
          <p:cNvSpPr>
            <a:spLocks noChangeArrowheads="1"/>
          </p:cNvSpPr>
          <p:nvPr/>
        </p:nvSpPr>
        <p:spPr bwMode="auto">
          <a:xfrm>
            <a:off x="920751" y="3789364"/>
            <a:ext cx="302577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Maîtrise insuffisante du cours en arrivant en  TD </a:t>
            </a:r>
          </a:p>
        </p:txBody>
      </p:sp>
      <p:sp>
        <p:nvSpPr>
          <p:cNvPr id="2057" name="Rectangle 12"/>
          <p:cNvSpPr>
            <a:spLocks noChangeArrowheads="1"/>
          </p:cNvSpPr>
          <p:nvPr/>
        </p:nvSpPr>
        <p:spPr bwMode="auto">
          <a:xfrm>
            <a:off x="631826" y="4565650"/>
            <a:ext cx="331311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Déficit métacognitif important</a:t>
            </a:r>
          </a:p>
        </p:txBody>
      </p:sp>
      <p:sp>
        <p:nvSpPr>
          <p:cNvPr id="2058" name="Text Box 13"/>
          <p:cNvSpPr txBox="1">
            <a:spLocks noChangeArrowheads="1"/>
          </p:cNvSpPr>
          <p:nvPr/>
        </p:nvSpPr>
        <p:spPr bwMode="auto">
          <a:xfrm>
            <a:off x="1568450" y="6015038"/>
            <a:ext cx="676910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00FF"/>
                </a:solidFill>
              </a:rPr>
              <a:t>Comment les inciter à travailler et les aider s’auto-évaluer?</a:t>
            </a:r>
          </a:p>
        </p:txBody>
      </p:sp>
      <p:sp>
        <p:nvSpPr>
          <p:cNvPr id="2059" name="Line 14"/>
          <p:cNvSpPr>
            <a:spLocks noChangeShapeType="1"/>
          </p:cNvSpPr>
          <p:nvPr/>
        </p:nvSpPr>
        <p:spPr bwMode="auto">
          <a:xfrm>
            <a:off x="3873501" y="4149725"/>
            <a:ext cx="7921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0" name="AutoShape 15"/>
          <p:cNvSpPr>
            <a:spLocks noChangeArrowheads="1"/>
          </p:cNvSpPr>
          <p:nvPr/>
        </p:nvSpPr>
        <p:spPr bwMode="auto">
          <a:xfrm>
            <a:off x="2503489" y="5345114"/>
            <a:ext cx="936625" cy="288925"/>
          </a:xfrm>
          <a:prstGeom prst="rightArrow">
            <a:avLst>
              <a:gd name="adj1" fmla="val 50000"/>
              <a:gd name="adj2" fmla="val 8104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2061" name="Line 16"/>
          <p:cNvSpPr>
            <a:spLocks noChangeShapeType="1"/>
          </p:cNvSpPr>
          <p:nvPr/>
        </p:nvSpPr>
        <p:spPr bwMode="auto">
          <a:xfrm>
            <a:off x="3897313" y="4786313"/>
            <a:ext cx="7921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2" name="Text Box 17"/>
          <p:cNvSpPr txBox="1">
            <a:spLocks noChangeArrowheads="1"/>
          </p:cNvSpPr>
          <p:nvPr/>
        </p:nvSpPr>
        <p:spPr bwMode="auto">
          <a:xfrm>
            <a:off x="5000342" y="3933825"/>
            <a:ext cx="2159566"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Manque de travail ? </a:t>
            </a:r>
          </a:p>
        </p:txBody>
      </p:sp>
      <p:sp>
        <p:nvSpPr>
          <p:cNvPr id="2063" name="Text Box 18"/>
          <p:cNvSpPr txBox="1">
            <a:spLocks noChangeArrowheads="1"/>
          </p:cNvSpPr>
          <p:nvPr/>
        </p:nvSpPr>
        <p:spPr bwMode="auto">
          <a:xfrm>
            <a:off x="4953000" y="4443414"/>
            <a:ext cx="361473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Fréquence des (auto) évaluations insuffisantes?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88950" y="627063"/>
            <a:ext cx="89281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La classe :</a:t>
            </a:r>
          </a:p>
          <a:p>
            <a:pPr eaLnBrk="1" hangingPunct="1"/>
            <a:r>
              <a:rPr lang="fr-FR" altLang="fr-FR"/>
              <a:t>groupe d’étudiants dont l’activité est contrôlée et suivie individuellement. </a:t>
            </a:r>
          </a:p>
        </p:txBody>
      </p:sp>
      <p:sp>
        <p:nvSpPr>
          <p:cNvPr id="3076" name="Text Box 4"/>
          <p:cNvSpPr txBox="1">
            <a:spLocks noChangeArrowheads="1"/>
          </p:cNvSpPr>
          <p:nvPr/>
        </p:nvSpPr>
        <p:spPr bwMode="auto">
          <a:xfrm>
            <a:off x="488950" y="1341439"/>
            <a:ext cx="8496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Le programme :</a:t>
            </a:r>
          </a:p>
          <a:p>
            <a:pPr eaLnBrk="1" hangingPunct="1"/>
            <a:r>
              <a:rPr lang="fr-FR" altLang="fr-FR"/>
              <a:t>Ensemble d’activités pédagogiques (document, forum, feuille d’exercices, examen) que l’on associe aux classes</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138" y="2178051"/>
            <a:ext cx="6011862"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a:t>Serveur </a:t>
            </a:r>
            <a:r>
              <a:rPr lang="fr-FR" dirty="0" smtClean="0"/>
              <a:t>interactif </a:t>
            </a:r>
            <a:r>
              <a:rPr lang="fr-FR" dirty="0" err="1" smtClean="0"/>
              <a:t>multi-usages</a:t>
            </a:r>
            <a:r>
              <a:rPr lang="fr-FR" dirty="0" smtClean="0"/>
              <a:t> </a:t>
            </a:r>
            <a:r>
              <a:rPr lang="fr-FR" dirty="0"/>
              <a:t>WIMS</a:t>
            </a:r>
            <a:br>
              <a:rPr lang="fr-FR" dirty="0"/>
            </a:b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415926" y="836614"/>
            <a:ext cx="86407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Suivi des activités individualisées, pour une ou toutes les classes :</a:t>
            </a:r>
          </a:p>
          <a:p>
            <a:pPr eaLnBrk="1" hangingPunct="1">
              <a:buFontTx/>
              <a:buChar char="-"/>
            </a:pPr>
            <a:r>
              <a:rPr lang="fr-FR" altLang="fr-FR"/>
              <a:t> Notation </a:t>
            </a:r>
          </a:p>
          <a:p>
            <a:pPr eaLnBrk="1" hangingPunct="1">
              <a:buFontTx/>
              <a:buChar char="-"/>
            </a:pPr>
            <a:r>
              <a:rPr lang="fr-FR" altLang="fr-FR"/>
              <a:t> Méthodologie (temps de travail, répétition)</a:t>
            </a:r>
          </a:p>
          <a:p>
            <a:pPr eaLnBrk="1" hangingPunct="1">
              <a:buFontTx/>
              <a:buChar char="-"/>
            </a:pPr>
            <a:r>
              <a:rPr lang="fr-FR" altLang="fr-FR"/>
              <a:t> Difficulté de chaque exercice</a:t>
            </a:r>
          </a:p>
        </p:txBody>
      </p:sp>
      <p:pic>
        <p:nvPicPr>
          <p:cNvPr id="41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1" y="1931989"/>
            <a:ext cx="5364163"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6" y="3071814"/>
            <a:ext cx="5400675"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a:t>Serveur </a:t>
            </a:r>
            <a:r>
              <a:rPr lang="fr-FR" dirty="0" smtClean="0"/>
              <a:t>interactif </a:t>
            </a:r>
            <a:r>
              <a:rPr lang="fr-FR" dirty="0" err="1" smtClean="0"/>
              <a:t>multi-usages</a:t>
            </a:r>
            <a:r>
              <a:rPr lang="fr-FR" dirty="0" smtClean="0"/>
              <a:t> </a:t>
            </a:r>
            <a:r>
              <a:rPr lang="fr-FR" dirty="0"/>
              <a:t>WIMS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692151"/>
            <a:ext cx="842486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9" y="2852738"/>
            <a:ext cx="45370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1" y="2781301"/>
            <a:ext cx="2881313"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Text Box 7"/>
          <p:cNvSpPr txBox="1">
            <a:spLocks noChangeArrowheads="1"/>
          </p:cNvSpPr>
          <p:nvPr/>
        </p:nvSpPr>
        <p:spPr bwMode="auto">
          <a:xfrm>
            <a:off x="5600701" y="5229226"/>
            <a:ext cx="38512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Mais aussi :</a:t>
            </a:r>
          </a:p>
          <a:p>
            <a:pPr eaLnBrk="1" hangingPunct="1">
              <a:buFontTx/>
              <a:buChar char="-"/>
            </a:pPr>
            <a:r>
              <a:rPr lang="fr-FR" altLang="fr-FR"/>
              <a:t>Correspondance </a:t>
            </a:r>
          </a:p>
          <a:p>
            <a:pPr eaLnBrk="1" hangingPunct="1">
              <a:buFontTx/>
              <a:buChar char="-"/>
            </a:pPr>
            <a:r>
              <a:rPr lang="fr-FR" altLang="fr-FR"/>
              <a:t>Affectation de propriété </a:t>
            </a:r>
          </a:p>
          <a:p>
            <a:pPr eaLnBrk="1" hangingPunct="1">
              <a:buFontTx/>
              <a:buChar char="-"/>
            </a:pPr>
            <a:r>
              <a:rPr lang="fr-FR" altLang="fr-FR"/>
              <a:t> Et tout ce qu’on veut si on se met à la programmation </a:t>
            </a:r>
          </a:p>
        </p:txBody>
      </p:sp>
      <p:sp>
        <p:nvSpPr>
          <p:cNvPr id="2" name="Titre 1"/>
          <p:cNvSpPr>
            <a:spLocks noGrp="1"/>
          </p:cNvSpPr>
          <p:nvPr>
            <p:ph type="title"/>
          </p:nvPr>
        </p:nvSpPr>
        <p:spPr/>
        <p:txBody>
          <a:bodyPr/>
          <a:lstStyle/>
          <a:p>
            <a:r>
              <a:rPr lang="fr-FR" dirty="0"/>
              <a:t>Des exercices variés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491818" y="830263"/>
            <a:ext cx="4134465"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Le module :</a:t>
            </a:r>
          </a:p>
          <a:p>
            <a:pPr eaLnBrk="1" hangingPunct="1"/>
            <a:r>
              <a:rPr lang="fr-FR" altLang="fr-FR"/>
              <a:t>15 cours magistraux illustrés par 13 TD  </a:t>
            </a:r>
          </a:p>
        </p:txBody>
      </p:sp>
      <p:sp>
        <p:nvSpPr>
          <p:cNvPr id="6148" name="Text Box 6"/>
          <p:cNvSpPr txBox="1">
            <a:spLocks noChangeArrowheads="1"/>
          </p:cNvSpPr>
          <p:nvPr/>
        </p:nvSpPr>
        <p:spPr bwMode="auto">
          <a:xfrm>
            <a:off x="415926" y="1700214"/>
            <a:ext cx="85328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Les feuilles d’exercices :</a:t>
            </a:r>
            <a:r>
              <a:rPr lang="fr-FR" altLang="fr-FR"/>
              <a:t> </a:t>
            </a:r>
          </a:p>
          <a:p>
            <a:pPr eaLnBrk="1" hangingPunct="1"/>
            <a:r>
              <a:rPr lang="fr-FR" altLang="fr-FR"/>
              <a:t>Une feuille de 6 exercices à faire sur WIMS avant chaque TD portant sur : </a:t>
            </a:r>
          </a:p>
          <a:p>
            <a:pPr eaLnBrk="1" hangingPunct="1">
              <a:buFontTx/>
              <a:buChar char="-"/>
            </a:pPr>
            <a:r>
              <a:rPr lang="fr-FR" altLang="fr-FR"/>
              <a:t> les points fondamentaux et/ou complexes du cours illustré par le TD</a:t>
            </a:r>
          </a:p>
          <a:p>
            <a:pPr eaLnBrk="1" hangingPunct="1">
              <a:buFontTx/>
              <a:buChar char="-"/>
            </a:pPr>
            <a:r>
              <a:rPr lang="fr-FR" altLang="fr-FR"/>
              <a:t> une technique expérimentale qui sera utilisée dans le TD </a:t>
            </a:r>
          </a:p>
        </p:txBody>
      </p:sp>
      <p:sp>
        <p:nvSpPr>
          <p:cNvPr id="6149" name="Text Box 7"/>
          <p:cNvSpPr txBox="1">
            <a:spLocks noChangeArrowheads="1"/>
          </p:cNvSpPr>
          <p:nvPr/>
        </p:nvSpPr>
        <p:spPr bwMode="auto">
          <a:xfrm>
            <a:off x="415926" y="4266102"/>
            <a:ext cx="88566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La notation :</a:t>
            </a:r>
          </a:p>
          <a:p>
            <a:pPr eaLnBrk="1" hangingPunct="1">
              <a:buFontTx/>
              <a:buChar char="-"/>
            </a:pPr>
            <a:r>
              <a:rPr lang="fr-FR" altLang="fr-FR"/>
              <a:t> Entraînement possible avant l’activation de l’enregistrement de la note </a:t>
            </a:r>
          </a:p>
          <a:p>
            <a:pPr eaLnBrk="1" hangingPunct="1">
              <a:buFontTx/>
              <a:buChar char="-"/>
            </a:pPr>
            <a:r>
              <a:rPr lang="fr-FR" altLang="fr-FR"/>
              <a:t> Amélioration possible de la note en répétant l’exercice noté</a:t>
            </a:r>
          </a:p>
          <a:p>
            <a:pPr eaLnBrk="1" hangingPunct="1">
              <a:buFontTx/>
              <a:buChar char="-"/>
            </a:pPr>
            <a:r>
              <a:rPr lang="fr-FR" altLang="fr-FR"/>
              <a:t> Clôture de l’enregistrement des notes le jour du TD</a:t>
            </a:r>
          </a:p>
        </p:txBody>
      </p:sp>
      <p:sp>
        <p:nvSpPr>
          <p:cNvPr id="6150" name="Text Box 9"/>
          <p:cNvSpPr txBox="1">
            <a:spLocks noChangeArrowheads="1"/>
          </p:cNvSpPr>
          <p:nvPr/>
        </p:nvSpPr>
        <p:spPr bwMode="auto">
          <a:xfrm>
            <a:off x="415925" y="2997200"/>
            <a:ext cx="89296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Temps par feuille d’exercices :</a:t>
            </a:r>
          </a:p>
          <a:p>
            <a:pPr eaLnBrk="1" hangingPunct="1">
              <a:buFontTx/>
              <a:buChar char="-"/>
            </a:pPr>
            <a:r>
              <a:rPr lang="fr-FR" altLang="fr-FR"/>
              <a:t>Un enseignant met entre 3 et 5 minutes </a:t>
            </a:r>
          </a:p>
          <a:p>
            <a:pPr eaLnBrk="1" hangingPunct="1">
              <a:buFontTx/>
              <a:buChar char="-"/>
            </a:pPr>
            <a:r>
              <a:rPr lang="fr-FR" altLang="fr-FR"/>
              <a:t>10-15 minutes (prévision) pour les étudiants s’ils suivent la méthodologie proposée</a:t>
            </a:r>
          </a:p>
        </p:txBody>
      </p:sp>
      <p:sp>
        <p:nvSpPr>
          <p:cNvPr id="2" name="Titre 1"/>
          <p:cNvSpPr>
            <a:spLocks noGrp="1"/>
          </p:cNvSpPr>
          <p:nvPr>
            <p:ph type="title"/>
          </p:nvPr>
        </p:nvSpPr>
        <p:spPr/>
        <p:txBody>
          <a:bodyPr/>
          <a:lstStyle/>
          <a:p>
            <a:r>
              <a:rPr lang="fr-FR" altLang="fr-FR" sz="2800" dirty="0" smtClean="0"/>
              <a:t>Utilisation en L1 de biologie depuis 2011-2012 </a:t>
            </a:r>
            <a:endParaRPr lang="fr-FR"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789202" y="109538"/>
            <a:ext cx="35458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dirty="0" smtClean="0">
                <a:solidFill>
                  <a:srgbClr val="FF0000"/>
                </a:solidFill>
              </a:rPr>
              <a:t>  </a:t>
            </a:r>
            <a:endParaRPr lang="fr-FR" altLang="fr-FR" sz="2400" dirty="0">
              <a:solidFill>
                <a:srgbClr val="FF0000"/>
              </a:solidFill>
            </a:endParaRPr>
          </a:p>
        </p:txBody>
      </p:sp>
      <p:graphicFrame>
        <p:nvGraphicFramePr>
          <p:cNvPr id="17546" name="Group 138"/>
          <p:cNvGraphicFramePr>
            <a:graphicFrameLocks noGrp="1"/>
          </p:cNvGraphicFramePr>
          <p:nvPr/>
        </p:nvGraphicFramePr>
        <p:xfrm>
          <a:off x="2720976" y="1557339"/>
          <a:ext cx="5184775" cy="1641474"/>
        </p:xfrm>
        <a:graphic>
          <a:graphicData uri="http://schemas.openxmlformats.org/drawingml/2006/table">
            <a:tbl>
              <a:tblPr/>
              <a:tblGrid>
                <a:gridCol w="2161189"/>
                <a:gridCol w="1470228"/>
                <a:gridCol w="1553358"/>
              </a:tblGrid>
              <a:tr h="33530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pitchFamily="34" charset="0"/>
                      </a:endParaRP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2011-2012</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2013-2014</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75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Notes/10</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7.9+/-0.2</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8.1+/-0.17</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40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itchFamily="34" charset="0"/>
                        </a:rPr>
                        <a:t>% d’étudiants assidus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itchFamily="34" charset="0"/>
                        </a:rPr>
                        <a:t>(au moins 12 feuilles/13)</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itchFamily="34" charset="0"/>
                        </a:rPr>
                        <a:t>64.2+/-3.9</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itchFamily="34" charset="0"/>
                        </a:rPr>
                        <a:t>72.3+/-2.9</a:t>
                      </a:r>
                    </a:p>
                  </a:txBody>
                  <a:tcPr marL="91454" marR="91454"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540" name="Group 132"/>
          <p:cNvGraphicFramePr>
            <a:graphicFrameLocks noGrp="1"/>
          </p:cNvGraphicFramePr>
          <p:nvPr/>
        </p:nvGraphicFramePr>
        <p:xfrm>
          <a:off x="2651126" y="3933825"/>
          <a:ext cx="4822825" cy="1786129"/>
        </p:xfrm>
        <a:graphic>
          <a:graphicData uri="http://schemas.openxmlformats.org/drawingml/2006/table">
            <a:tbl>
              <a:tblPr/>
              <a:tblGrid>
                <a:gridCol w="2143125"/>
                <a:gridCol w="1303338"/>
                <a:gridCol w="1376362"/>
              </a:tblGrid>
              <a:tr h="33528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2011-2012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2013-2014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88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Temps/feuilles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(6 exercices/feuilles)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46 minutes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41 minutes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77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itchFamily="34" charset="0"/>
                        </a:rPr>
                        <a:t>Nombre</a:t>
                      </a:r>
                      <a:br>
                        <a:rPr kumimoji="0" lang="fr-FR" altLang="fr-FR" sz="1600" b="0" i="0" u="none" strike="noStrike" cap="none" normalizeH="0" baseline="0" dirty="0" smtClean="0">
                          <a:ln>
                            <a:noFill/>
                          </a:ln>
                          <a:solidFill>
                            <a:schemeClr val="tx1"/>
                          </a:solidFill>
                          <a:effectLst/>
                          <a:latin typeface="Arial" pitchFamily="34" charset="0"/>
                        </a:rPr>
                      </a:br>
                      <a:r>
                        <a:rPr kumimoji="0" lang="fr-FR" altLang="fr-FR" sz="1600" b="0" i="0" u="none" strike="noStrike" cap="none" normalizeH="0" baseline="0" dirty="0" smtClean="0">
                          <a:ln>
                            <a:noFill/>
                          </a:ln>
                          <a:solidFill>
                            <a:schemeClr val="tx1"/>
                          </a:solidFill>
                          <a:effectLst/>
                          <a:latin typeface="Arial" pitchFamily="34" charset="0"/>
                        </a:rPr>
                        <a:t>de répétitions </a:t>
                      </a:r>
                      <a:br>
                        <a:rPr kumimoji="0" lang="fr-FR" altLang="fr-FR" sz="1600" b="0" i="0" u="none" strike="noStrike" cap="none" normalizeH="0" baseline="0" dirty="0" smtClean="0">
                          <a:ln>
                            <a:noFill/>
                          </a:ln>
                          <a:solidFill>
                            <a:schemeClr val="tx1"/>
                          </a:solidFill>
                          <a:effectLst/>
                          <a:latin typeface="Arial" pitchFamily="34" charset="0"/>
                        </a:rPr>
                      </a:br>
                      <a:r>
                        <a:rPr kumimoji="0" lang="fr-FR" altLang="fr-FR" sz="1600" b="0" i="0" u="none" strike="noStrike" cap="none" normalizeH="0" baseline="0" dirty="0" smtClean="0">
                          <a:ln>
                            <a:noFill/>
                          </a:ln>
                          <a:solidFill>
                            <a:schemeClr val="tx1"/>
                          </a:solidFill>
                          <a:effectLst/>
                          <a:latin typeface="Arial" pitchFamily="34" charset="0"/>
                        </a:rPr>
                        <a:t>par exercice</a:t>
                      </a:r>
                      <a:endParaRPr kumimoji="0" lang="fr-FR" altLang="fr-FR"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smtClean="0">
                          <a:ln>
                            <a:noFill/>
                          </a:ln>
                          <a:solidFill>
                            <a:schemeClr val="tx1"/>
                          </a:solidFill>
                          <a:effectLst/>
                          <a:latin typeface="Arial" pitchFamily="34" charset="0"/>
                        </a:rPr>
                        <a:t>8.6 fois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07" name="Text Box 133"/>
          <p:cNvSpPr txBox="1">
            <a:spLocks noChangeArrowheads="1"/>
          </p:cNvSpPr>
          <p:nvPr/>
        </p:nvSpPr>
        <p:spPr bwMode="auto">
          <a:xfrm>
            <a:off x="1047684" y="981075"/>
            <a:ext cx="162255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Performance : </a:t>
            </a:r>
          </a:p>
        </p:txBody>
      </p:sp>
      <p:sp>
        <p:nvSpPr>
          <p:cNvPr id="7208" name="Text Box 134"/>
          <p:cNvSpPr txBox="1">
            <a:spLocks noChangeArrowheads="1"/>
          </p:cNvSpPr>
          <p:nvPr/>
        </p:nvSpPr>
        <p:spPr bwMode="auto">
          <a:xfrm>
            <a:off x="1423009" y="3567113"/>
            <a:ext cx="1154482"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Méthode :</a:t>
            </a:r>
          </a:p>
        </p:txBody>
      </p:sp>
      <p:sp>
        <p:nvSpPr>
          <p:cNvPr id="2" name="Titre 1"/>
          <p:cNvSpPr>
            <a:spLocks noGrp="1"/>
          </p:cNvSpPr>
          <p:nvPr>
            <p:ph type="title"/>
          </p:nvPr>
        </p:nvSpPr>
        <p:spPr/>
        <p:txBody>
          <a:bodyPr/>
          <a:lstStyle/>
          <a:p>
            <a:r>
              <a:rPr lang="fr-FR" dirty="0"/>
              <a:t>Résultats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b="1" dirty="0" smtClean="0">
                <a:latin typeface="Calibri" panose="020F0502020204030204" pitchFamily="34" charset="0"/>
              </a:rPr>
              <a:t>Plan</a:t>
            </a:r>
            <a:endParaRPr lang="fr-FR" altLang="fr-FR"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rPr>
                  <a:t>Plan</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27</a:t>
              </a:fld>
              <a:endParaRPr lang="fr-FR" sz="1400" b="1" dirty="0">
                <a:solidFill>
                  <a:schemeClr val="bg1"/>
                </a:solidFill>
              </a:endParaRPr>
            </a:p>
          </p:txBody>
        </p:sp>
      </p:grpSp>
      <p:sp>
        <p:nvSpPr>
          <p:cNvPr id="3" name="ZoneTexte 2"/>
          <p:cNvSpPr txBox="1"/>
          <p:nvPr/>
        </p:nvSpPr>
        <p:spPr>
          <a:xfrm>
            <a:off x="632520" y="2204864"/>
            <a:ext cx="8424936" cy="2862322"/>
          </a:xfrm>
          <a:prstGeom prst="rect">
            <a:avLst/>
          </a:prstGeom>
          <a:noFill/>
          <a:ln>
            <a:solidFill>
              <a:srgbClr val="285A84"/>
            </a:solidFill>
          </a:ln>
        </p:spPr>
        <p:txBody>
          <a:bodyPr wrap="square" rtlCol="0">
            <a:spAutoFit/>
          </a:bodyPr>
          <a:lstStyle/>
          <a:p>
            <a:pPr marL="514350" indent="-514350" algn="l">
              <a:buFont typeface="+mj-lt"/>
              <a:buAutoNum type="arabicPeriod"/>
            </a:pPr>
            <a:r>
              <a:rPr lang="fr-FR" sz="4000" dirty="0" smtClean="0">
                <a:solidFill>
                  <a:schemeClr val="tx2">
                    <a:lumMod val="20000"/>
                    <a:lumOff val="80000"/>
                  </a:schemeClr>
                </a:solidFill>
              </a:rPr>
              <a:t>Les difficultés des primo-arrivants</a:t>
            </a:r>
          </a:p>
          <a:p>
            <a:pPr marL="514350" indent="-514350" algn="l">
              <a:buFont typeface="+mj-lt"/>
              <a:buAutoNum type="arabicPeriod"/>
            </a:pPr>
            <a:r>
              <a:rPr lang="fr-FR" sz="4000" dirty="0" smtClean="0">
                <a:solidFill>
                  <a:schemeClr val="tx2">
                    <a:lumMod val="20000"/>
                    <a:lumOff val="80000"/>
                  </a:schemeClr>
                </a:solidFill>
              </a:rPr>
              <a:t>L’effet </a:t>
            </a:r>
            <a:r>
              <a:rPr lang="fr-FR" sz="4000" i="1" dirty="0" smtClean="0">
                <a:solidFill>
                  <a:schemeClr val="tx2">
                    <a:lumMod val="20000"/>
                    <a:lumOff val="80000"/>
                  </a:schemeClr>
                </a:solidFill>
              </a:rPr>
              <a:t>« </a:t>
            </a:r>
            <a:r>
              <a:rPr lang="fr-FR" sz="4000" i="1" dirty="0" err="1" smtClean="0">
                <a:solidFill>
                  <a:schemeClr val="tx2">
                    <a:lumMod val="20000"/>
                    <a:lumOff val="80000"/>
                  </a:schemeClr>
                </a:solidFill>
              </a:rPr>
              <a:t>testing</a:t>
            </a:r>
            <a:r>
              <a:rPr lang="fr-FR" sz="4000" i="1" dirty="0" smtClean="0">
                <a:solidFill>
                  <a:schemeClr val="tx2">
                    <a:lumMod val="20000"/>
                    <a:lumOff val="80000"/>
                  </a:schemeClr>
                </a:solidFill>
              </a:rPr>
              <a:t> »</a:t>
            </a:r>
          </a:p>
          <a:p>
            <a:pPr marL="514350" indent="-514350" algn="l">
              <a:buFont typeface="+mj-lt"/>
              <a:buAutoNum type="arabicPeriod"/>
            </a:pPr>
            <a:r>
              <a:rPr lang="fr-FR" sz="4000" dirty="0" smtClean="0">
                <a:solidFill>
                  <a:schemeClr val="tx2">
                    <a:lumMod val="20000"/>
                    <a:lumOff val="80000"/>
                  </a:schemeClr>
                </a:solidFill>
              </a:rPr>
              <a:t>Mise en œuvre</a:t>
            </a:r>
          </a:p>
          <a:p>
            <a:pPr marL="514350" indent="-514350" algn="l">
              <a:buFont typeface="+mj-lt"/>
              <a:buAutoNum type="arabicPeriod"/>
            </a:pPr>
            <a:r>
              <a:rPr lang="fr-FR" sz="4000" dirty="0">
                <a:solidFill>
                  <a:schemeClr val="tx2"/>
                </a:solidFill>
              </a:rPr>
              <a:t>Point de vue des </a:t>
            </a:r>
            <a:r>
              <a:rPr lang="fr-FR" sz="4000" dirty="0" smtClean="0">
                <a:solidFill>
                  <a:schemeClr val="tx2"/>
                </a:solidFill>
              </a:rPr>
              <a:t>étudiants</a:t>
            </a:r>
            <a:endParaRPr lang="fr-FR" sz="4000" dirty="0">
              <a:solidFill>
                <a:schemeClr val="tx2"/>
              </a:solidFill>
            </a:endParaRPr>
          </a:p>
        </p:txBody>
      </p:sp>
    </p:spTree>
    <p:extLst>
      <p:ext uri="{BB962C8B-B14F-4D97-AF65-F5344CB8AC3E}">
        <p14:creationId xmlns:p14="http://schemas.microsoft.com/office/powerpoint/2010/main" val="33159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07387" y="765175"/>
            <a:ext cx="4049377"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Représentativité : </a:t>
            </a:r>
          </a:p>
          <a:p>
            <a:pPr eaLnBrk="1" hangingPunct="1"/>
            <a:r>
              <a:rPr lang="fr-FR" altLang="fr-FR"/>
              <a:t>115 réponses/357 ayant passé l’examen</a:t>
            </a:r>
          </a:p>
        </p:txBody>
      </p:sp>
      <p:pic>
        <p:nvPicPr>
          <p:cNvPr id="8195" name="Picture 5"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1852614"/>
            <a:ext cx="5545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4989513" y="3275014"/>
            <a:ext cx="4284662"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400">
                <a:solidFill>
                  <a:srgbClr val="000000"/>
                </a:solidFill>
                <a:cs typeface="Times New Roman" panose="02020603050405020304" pitchFamily="18" charset="0"/>
              </a:rPr>
              <a:t>Ces feuilles d'auto-évaluation vous ont-elles permis d’identifier des points du cours que vous n’aviez pas compris ?</a:t>
            </a:r>
            <a:r>
              <a:rPr lang="fr-FR" altLang="ja-JP" sz="1400">
                <a:cs typeface="Times New Roman" panose="02020603050405020304" pitchFamily="18" charset="0"/>
              </a:rPr>
              <a:t> </a:t>
            </a:r>
            <a:endParaRPr lang="fr-FR" altLang="fr-FR" sz="1400">
              <a:ea typeface="Arial Unicode MS" panose="020B0604020202020204" pitchFamily="34" charset="-128"/>
              <a:cs typeface="Times New Roman" panose="02020603050405020304" pitchFamily="18" charset="0"/>
            </a:endParaRPr>
          </a:p>
        </p:txBody>
      </p:sp>
      <p:sp>
        <p:nvSpPr>
          <p:cNvPr id="8197" name="Rectangle 7"/>
          <p:cNvSpPr>
            <a:spLocks noChangeArrowheads="1"/>
          </p:cNvSpPr>
          <p:nvPr/>
        </p:nvSpPr>
        <p:spPr bwMode="auto">
          <a:xfrm>
            <a:off x="2483966" y="1568647"/>
            <a:ext cx="449674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a:t>Quelle note avez-vous obtenue à cette UE ? </a:t>
            </a:r>
          </a:p>
        </p:txBody>
      </p:sp>
      <p:sp>
        <p:nvSpPr>
          <p:cNvPr id="8198" name="Text Box 8"/>
          <p:cNvSpPr txBox="1">
            <a:spLocks noChangeArrowheads="1"/>
          </p:cNvSpPr>
          <p:nvPr/>
        </p:nvSpPr>
        <p:spPr bwMode="auto">
          <a:xfrm>
            <a:off x="7522509" y="1817688"/>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43%</a:t>
            </a:r>
          </a:p>
        </p:txBody>
      </p:sp>
      <p:sp>
        <p:nvSpPr>
          <p:cNvPr id="8199" name="Text Box 9"/>
          <p:cNvSpPr txBox="1">
            <a:spLocks noChangeArrowheads="1"/>
          </p:cNvSpPr>
          <p:nvPr/>
        </p:nvSpPr>
        <p:spPr bwMode="auto">
          <a:xfrm>
            <a:off x="7544734" y="2052638"/>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32%</a:t>
            </a:r>
          </a:p>
        </p:txBody>
      </p:sp>
      <p:sp>
        <p:nvSpPr>
          <p:cNvPr id="8200" name="Text Box 10"/>
          <p:cNvSpPr txBox="1">
            <a:spLocks noChangeArrowheads="1"/>
          </p:cNvSpPr>
          <p:nvPr/>
        </p:nvSpPr>
        <p:spPr bwMode="auto">
          <a:xfrm>
            <a:off x="7535209" y="2295525"/>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25%</a:t>
            </a:r>
          </a:p>
        </p:txBody>
      </p:sp>
      <p:pic>
        <p:nvPicPr>
          <p:cNvPr id="8201" name="Picture 11"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6" y="4005263"/>
            <a:ext cx="38893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739" y="4005263"/>
            <a:ext cx="51133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3"/>
          <p:cNvSpPr>
            <a:spLocks noChangeArrowheads="1"/>
          </p:cNvSpPr>
          <p:nvPr/>
        </p:nvSpPr>
        <p:spPr bwMode="auto">
          <a:xfrm>
            <a:off x="1928814" y="5456434"/>
            <a:ext cx="69119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a:t>Avez-vous retravaillé vos cours d’amphi aux vues de vos résultats ? </a:t>
            </a:r>
          </a:p>
        </p:txBody>
      </p:sp>
      <p:sp>
        <p:nvSpPr>
          <p:cNvPr id="8204" name="Rectangle 14"/>
          <p:cNvSpPr>
            <a:spLocks noChangeArrowheads="1"/>
          </p:cNvSpPr>
          <p:nvPr/>
        </p:nvSpPr>
        <p:spPr bwMode="auto">
          <a:xfrm>
            <a:off x="487364" y="3380311"/>
            <a:ext cx="388778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a:t>Pensez-vous que les feuilles WIMS vous ont été utiles ?  </a:t>
            </a:r>
          </a:p>
        </p:txBody>
      </p:sp>
      <p:pic>
        <p:nvPicPr>
          <p:cNvPr id="8205" name="Picture 15" descr="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5894389"/>
            <a:ext cx="51831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16"/>
          <p:cNvSpPr txBox="1">
            <a:spLocks noChangeArrowheads="1"/>
          </p:cNvSpPr>
          <p:nvPr/>
        </p:nvSpPr>
        <p:spPr bwMode="auto">
          <a:xfrm>
            <a:off x="7116198" y="1268413"/>
            <a:ext cx="123303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a:t>Proportion</a:t>
            </a:r>
          </a:p>
          <a:p>
            <a:pPr algn="ctr" eaLnBrk="1" hangingPunct="1"/>
            <a:r>
              <a:rPr lang="fr-FR" altLang="fr-FR"/>
              <a:t>réelle</a:t>
            </a:r>
          </a:p>
        </p:txBody>
      </p:sp>
      <p:sp>
        <p:nvSpPr>
          <p:cNvPr id="8207" name="Text Box 17"/>
          <p:cNvSpPr txBox="1">
            <a:spLocks noChangeArrowheads="1"/>
          </p:cNvSpPr>
          <p:nvPr/>
        </p:nvSpPr>
        <p:spPr bwMode="auto">
          <a:xfrm>
            <a:off x="713031" y="2852738"/>
            <a:ext cx="484138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Appréciation et impact sur leur apprentissage : </a:t>
            </a:r>
          </a:p>
          <a:p>
            <a:pPr eaLnBrk="1" hangingPunct="1"/>
            <a:endParaRPr lang="fr-FR" altLang="fr-FR"/>
          </a:p>
        </p:txBody>
      </p:sp>
      <p:sp>
        <p:nvSpPr>
          <p:cNvPr id="2" name="Titre 1"/>
          <p:cNvSpPr>
            <a:spLocks noGrp="1"/>
          </p:cNvSpPr>
          <p:nvPr>
            <p:ph type="title"/>
          </p:nvPr>
        </p:nvSpPr>
        <p:spPr/>
        <p:txBody>
          <a:bodyPr/>
          <a:lstStyle/>
          <a:p>
            <a:r>
              <a:rPr lang="fr-FR" dirty="0"/>
              <a:t>Le point de vue des étudiants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8"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341438"/>
            <a:ext cx="913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1"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5732463"/>
            <a:ext cx="754221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22"/>
          <p:cNvSpPr txBox="1">
            <a:spLocks noChangeArrowheads="1"/>
          </p:cNvSpPr>
          <p:nvPr/>
        </p:nvSpPr>
        <p:spPr bwMode="auto">
          <a:xfrm>
            <a:off x="2935755" y="5530850"/>
            <a:ext cx="691216"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t>10-30’</a:t>
            </a:r>
          </a:p>
        </p:txBody>
      </p:sp>
      <p:sp>
        <p:nvSpPr>
          <p:cNvPr id="9221" name="Text Box 23"/>
          <p:cNvSpPr txBox="1">
            <a:spLocks noChangeArrowheads="1"/>
          </p:cNvSpPr>
          <p:nvPr/>
        </p:nvSpPr>
        <p:spPr bwMode="auto">
          <a:xfrm>
            <a:off x="5016968" y="5538788"/>
            <a:ext cx="691216"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t>30-60’</a:t>
            </a:r>
          </a:p>
        </p:txBody>
      </p:sp>
      <p:sp>
        <p:nvSpPr>
          <p:cNvPr id="9222" name="Text Box 24"/>
          <p:cNvSpPr txBox="1">
            <a:spLocks noChangeArrowheads="1"/>
          </p:cNvSpPr>
          <p:nvPr/>
        </p:nvSpPr>
        <p:spPr bwMode="auto">
          <a:xfrm>
            <a:off x="7562837" y="5534025"/>
            <a:ext cx="79060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t>60-120’</a:t>
            </a:r>
          </a:p>
        </p:txBody>
      </p:sp>
      <p:pic>
        <p:nvPicPr>
          <p:cNvPr id="9223" name="Picture 25" descr="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44901"/>
            <a:ext cx="79581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Line 26"/>
          <p:cNvSpPr>
            <a:spLocks noChangeShapeType="1"/>
          </p:cNvSpPr>
          <p:nvPr/>
        </p:nvSpPr>
        <p:spPr bwMode="auto">
          <a:xfrm>
            <a:off x="4521200" y="2781301"/>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5" name="Text Box 27"/>
          <p:cNvSpPr txBox="1">
            <a:spLocks noChangeArrowheads="1"/>
          </p:cNvSpPr>
          <p:nvPr/>
        </p:nvSpPr>
        <p:spPr bwMode="auto">
          <a:xfrm>
            <a:off x="4953000" y="2708276"/>
            <a:ext cx="4464050"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400">
                <a:solidFill>
                  <a:srgbClr val="000000"/>
                </a:solidFill>
                <a:cs typeface="Times New Roman" panose="02020603050405020304" pitchFamily="18" charset="0"/>
              </a:rPr>
              <a:t>Ces feuilles d'auto-évaluation vous ont-elles permis d’identifier des points du cours que vous n’aviez pas compris ?</a:t>
            </a:r>
            <a:r>
              <a:rPr lang="fr-FR" altLang="ja-JP" sz="1400">
                <a:cs typeface="Times New Roman" panose="02020603050405020304" pitchFamily="18" charset="0"/>
              </a:rPr>
              <a:t> </a:t>
            </a:r>
            <a:endParaRPr lang="fr-FR" altLang="fr-FR" sz="1400">
              <a:ea typeface="Arial Unicode MS" panose="020B0604020202020204" pitchFamily="34" charset="-128"/>
              <a:cs typeface="Times New Roman" panose="02020603050405020304" pitchFamily="18" charset="0"/>
            </a:endParaRPr>
          </a:p>
        </p:txBody>
      </p:sp>
      <p:sp>
        <p:nvSpPr>
          <p:cNvPr id="9226" name="Rectangle 28"/>
          <p:cNvSpPr>
            <a:spLocks noChangeArrowheads="1"/>
          </p:cNvSpPr>
          <p:nvPr/>
        </p:nvSpPr>
        <p:spPr bwMode="auto">
          <a:xfrm>
            <a:off x="381001" y="2815485"/>
            <a:ext cx="426402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a:t>Quelle méthodologie avez-vous utilisée pour répondre aux questions des feuilles WIMS ? </a:t>
            </a:r>
          </a:p>
        </p:txBody>
      </p:sp>
      <p:sp>
        <p:nvSpPr>
          <p:cNvPr id="9227" name="Rectangle 29"/>
          <p:cNvSpPr>
            <a:spLocks noChangeArrowheads="1"/>
          </p:cNvSpPr>
          <p:nvPr/>
        </p:nvSpPr>
        <p:spPr bwMode="auto">
          <a:xfrm>
            <a:off x="488950" y="919359"/>
            <a:ext cx="903605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a:t>Quelle méthodologie avez-vous utilisée pour répondre aux questions des feuilles WIMS ? </a:t>
            </a:r>
          </a:p>
        </p:txBody>
      </p:sp>
      <p:sp>
        <p:nvSpPr>
          <p:cNvPr id="9228" name="Line 30"/>
          <p:cNvSpPr>
            <a:spLocks noChangeShapeType="1"/>
          </p:cNvSpPr>
          <p:nvPr/>
        </p:nvSpPr>
        <p:spPr bwMode="auto">
          <a:xfrm>
            <a:off x="2903538" y="5238751"/>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9" name="Rectangle 31"/>
          <p:cNvSpPr>
            <a:spLocks noChangeArrowheads="1"/>
          </p:cNvSpPr>
          <p:nvPr/>
        </p:nvSpPr>
        <p:spPr bwMode="auto">
          <a:xfrm>
            <a:off x="3873500" y="5085286"/>
            <a:ext cx="39766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a:t>Combien de temps avez-vous passé sur chaque feuille wims ? </a:t>
            </a:r>
          </a:p>
        </p:txBody>
      </p:sp>
      <p:sp>
        <p:nvSpPr>
          <p:cNvPr id="9230" name="Rectangle 32"/>
          <p:cNvSpPr>
            <a:spLocks noChangeArrowheads="1"/>
          </p:cNvSpPr>
          <p:nvPr/>
        </p:nvSpPr>
        <p:spPr bwMode="auto">
          <a:xfrm>
            <a:off x="596900" y="5174186"/>
            <a:ext cx="313213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a:t>Quelle note avez-vous obtenue à cette UE ? </a:t>
            </a:r>
          </a:p>
        </p:txBody>
      </p:sp>
      <p:sp>
        <p:nvSpPr>
          <p:cNvPr id="9231" name="Text Box 33"/>
          <p:cNvSpPr txBox="1">
            <a:spLocks noChangeArrowheads="1"/>
          </p:cNvSpPr>
          <p:nvPr/>
        </p:nvSpPr>
        <p:spPr bwMode="auto">
          <a:xfrm>
            <a:off x="4782009" y="3429000"/>
            <a:ext cx="107382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t>Tout à fait </a:t>
            </a:r>
          </a:p>
        </p:txBody>
      </p:sp>
      <p:sp>
        <p:nvSpPr>
          <p:cNvPr id="9232" name="Text Box 34"/>
          <p:cNvSpPr txBox="1">
            <a:spLocks noChangeArrowheads="1"/>
          </p:cNvSpPr>
          <p:nvPr/>
        </p:nvSpPr>
        <p:spPr bwMode="auto">
          <a:xfrm>
            <a:off x="6529669" y="3429000"/>
            <a:ext cx="1058303"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t>Plutôt oui </a:t>
            </a:r>
          </a:p>
        </p:txBody>
      </p:sp>
      <p:sp>
        <p:nvSpPr>
          <p:cNvPr id="9233" name="Text Box 35"/>
          <p:cNvSpPr txBox="1">
            <a:spLocks noChangeArrowheads="1"/>
          </p:cNvSpPr>
          <p:nvPr/>
        </p:nvSpPr>
        <p:spPr bwMode="auto">
          <a:xfrm>
            <a:off x="7832725" y="3411538"/>
            <a:ext cx="1081088"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t>Plutôt non </a:t>
            </a:r>
          </a:p>
        </p:txBody>
      </p:sp>
      <p:sp>
        <p:nvSpPr>
          <p:cNvPr id="9235" name="Text Box 38"/>
          <p:cNvSpPr txBox="1">
            <a:spLocks noChangeArrowheads="1"/>
          </p:cNvSpPr>
          <p:nvPr/>
        </p:nvSpPr>
        <p:spPr bwMode="auto">
          <a:xfrm>
            <a:off x="8408989" y="3716339"/>
            <a:ext cx="1081087"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t>Pas du tout </a:t>
            </a:r>
          </a:p>
        </p:txBody>
      </p:sp>
      <p:sp>
        <p:nvSpPr>
          <p:cNvPr id="9236" name="Text Box 19"/>
          <p:cNvSpPr txBox="1">
            <a:spLocks noChangeArrowheads="1"/>
          </p:cNvSpPr>
          <p:nvPr/>
        </p:nvSpPr>
        <p:spPr bwMode="auto">
          <a:xfrm>
            <a:off x="652546" y="614363"/>
            <a:ext cx="503855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8000"/>
                </a:solidFill>
              </a:rPr>
              <a:t>Méthode de travail et impact sur la performance : </a:t>
            </a:r>
            <a:endParaRPr lang="fr-FR" altLang="fr-FR"/>
          </a:p>
        </p:txBody>
      </p:sp>
      <p:sp>
        <p:nvSpPr>
          <p:cNvPr id="2" name="Titre 1"/>
          <p:cNvSpPr>
            <a:spLocks noGrp="1"/>
          </p:cNvSpPr>
          <p:nvPr>
            <p:ph type="title"/>
          </p:nvPr>
        </p:nvSpPr>
        <p:spPr/>
        <p:txBody>
          <a:bodyPr/>
          <a:lstStyle/>
          <a:p>
            <a:r>
              <a:rPr lang="fr-FR" dirty="0"/>
              <a:t>Le point de vue des étudiants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0" y="0"/>
            <a:ext cx="9906000" cy="692696"/>
          </a:xfrm>
          <a:solidFill>
            <a:srgbClr val="009900"/>
          </a:solidFill>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Travail des étudiants en dehors des cours ?</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rPr>
                  <a:t>Introduction</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3</a:t>
              </a:fld>
              <a:endParaRPr lang="fr-FR" sz="1400" b="1" dirty="0">
                <a:solidFill>
                  <a:schemeClr val="bg1"/>
                </a:solidFill>
              </a:endParaRPr>
            </a:p>
          </p:txBody>
        </p:sp>
      </p:grpSp>
      <p:graphicFrame>
        <p:nvGraphicFramePr>
          <p:cNvPr id="2" name="Tableau 1"/>
          <p:cNvGraphicFramePr>
            <a:graphicFrameLocks noGrp="1"/>
          </p:cNvGraphicFramePr>
          <p:nvPr>
            <p:extLst>
              <p:ext uri="{D42A27DB-BD31-4B8C-83A1-F6EECF244321}">
                <p14:modId xmlns:p14="http://schemas.microsoft.com/office/powerpoint/2010/main" val="2703273308"/>
              </p:ext>
            </p:extLst>
          </p:nvPr>
        </p:nvGraphicFramePr>
        <p:xfrm>
          <a:off x="406400" y="1124744"/>
          <a:ext cx="9108486" cy="1036320"/>
        </p:xfrm>
        <a:graphic>
          <a:graphicData uri="http://schemas.openxmlformats.org/drawingml/2006/table">
            <a:tbl>
              <a:tblPr firstRow="1" bandRow="1">
                <a:tableStyleId>{5C22544A-7EE6-4342-B048-85BDC9FD1C3A}</a:tableStyleId>
              </a:tblPr>
              <a:tblGrid>
                <a:gridCol w="2304000"/>
                <a:gridCol w="2448000"/>
                <a:gridCol w="2178243"/>
                <a:gridCol w="2178243"/>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aseline="0" dirty="0" smtClean="0">
                          <a:solidFill>
                            <a:schemeClr val="bg1"/>
                          </a:solidFill>
                          <a:latin typeface="+mn-lt"/>
                        </a:rPr>
                        <a:t>Il est important que les étudiants</a:t>
                      </a:r>
                      <a:r>
                        <a:rPr lang="fr-FR" sz="2000" dirty="0" smtClean="0">
                          <a:solidFill>
                            <a:schemeClr val="bg1"/>
                          </a:solidFill>
                          <a:latin typeface="+mn-lt"/>
                        </a:rPr>
                        <a:t> étudient</a:t>
                      </a:r>
                      <a:r>
                        <a:rPr lang="fr-FR" sz="2000" baseline="0" dirty="0" smtClean="0">
                          <a:solidFill>
                            <a:schemeClr val="bg1"/>
                          </a:solidFill>
                          <a:latin typeface="+mn-lt"/>
                        </a:rPr>
                        <a:t> </a:t>
                      </a:r>
                      <a:r>
                        <a:rPr lang="fr-FR" sz="2000" dirty="0" smtClean="0">
                          <a:solidFill>
                            <a:schemeClr val="bg1"/>
                          </a:solidFill>
                          <a:latin typeface="+mn-lt"/>
                        </a:rPr>
                        <a:t>en dehors des cours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5A84"/>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t>Non</a:t>
                      </a:r>
                      <a:r>
                        <a:rPr lang="fr-FR" dirty="0" smtClean="0"/>
                        <a:t>,</a:t>
                      </a:r>
                    </a:p>
                    <a:p>
                      <a:r>
                        <a:rPr lang="fr-FR" dirty="0" smtClean="0"/>
                        <a:t>pas du tout d’accord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1" dirty="0" smtClean="0"/>
                        <a:t>Non</a:t>
                      </a:r>
                      <a:r>
                        <a:rPr lang="fr-FR" dirty="0" smtClean="0"/>
                        <a:t>,</a:t>
                      </a:r>
                    </a:p>
                    <a:p>
                      <a:r>
                        <a:rPr lang="fr-FR" dirty="0" smtClean="0"/>
                        <a:t>pas vraiment d’accord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1" dirty="0" smtClean="0"/>
                        <a:t>Oui</a:t>
                      </a:r>
                      <a:r>
                        <a:rPr lang="fr-FR" dirty="0" smtClean="0"/>
                        <a:t>,</a:t>
                      </a:r>
                    </a:p>
                    <a:p>
                      <a:r>
                        <a:rPr lang="fr-FR" dirty="0" smtClean="0"/>
                        <a:t>plutôt d’accord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1" dirty="0" smtClean="0"/>
                        <a:t>Oui</a:t>
                      </a:r>
                      <a:r>
                        <a:rPr lang="fr-FR" dirty="0" smtClean="0"/>
                        <a:t>,</a:t>
                      </a:r>
                    </a:p>
                    <a:p>
                      <a:r>
                        <a:rPr lang="fr-FR" dirty="0" smtClean="0"/>
                        <a:t>tout à fait d’accord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864127192"/>
              </p:ext>
            </p:extLst>
          </p:nvPr>
        </p:nvGraphicFramePr>
        <p:xfrm>
          <a:off x="463287" y="4653136"/>
          <a:ext cx="9051599" cy="1584960"/>
        </p:xfrm>
        <a:graphic>
          <a:graphicData uri="http://schemas.openxmlformats.org/drawingml/2006/table">
            <a:tbl>
              <a:tblPr firstRow="1" bandRow="1">
                <a:tableStyleId>{5C22544A-7EE6-4342-B048-85BDC9FD1C3A}</a:tableStyleId>
              </a:tblPr>
              <a:tblGrid>
                <a:gridCol w="9051599"/>
              </a:tblGrid>
              <a:tr h="0">
                <a:tc>
                  <a:txBody>
                    <a:bodyPr/>
                    <a:lstStyle/>
                    <a:p>
                      <a:r>
                        <a:rPr lang="fr-FR" sz="2000" dirty="0" smtClean="0"/>
                        <a:t>Si</a:t>
                      </a:r>
                      <a:r>
                        <a:rPr lang="fr-FR" sz="2000" baseline="0" dirty="0" smtClean="0"/>
                        <a:t> oui, que peut-on faire pour les aider à étudier en dehors des cours ?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5A84"/>
                    </a:solidFill>
                  </a:tcPr>
                </a:tc>
              </a:tr>
              <a:tr h="370840">
                <a:tc>
                  <a:txBody>
                    <a:bodyPr/>
                    <a:lstStyle/>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612125709"/>
              </p:ext>
            </p:extLst>
          </p:nvPr>
        </p:nvGraphicFramePr>
        <p:xfrm>
          <a:off x="444320" y="2564904"/>
          <a:ext cx="9051599" cy="1584960"/>
        </p:xfrm>
        <a:graphic>
          <a:graphicData uri="http://schemas.openxmlformats.org/drawingml/2006/table">
            <a:tbl>
              <a:tblPr firstRow="1" bandRow="1">
                <a:tableStyleId>{5C22544A-7EE6-4342-B048-85BDC9FD1C3A}</a:tableStyleId>
              </a:tblPr>
              <a:tblGrid>
                <a:gridCol w="9051599"/>
              </a:tblGrid>
              <a:tr h="0">
                <a:tc>
                  <a:txBody>
                    <a:bodyPr/>
                    <a:lstStyle/>
                    <a:p>
                      <a:r>
                        <a:rPr lang="fr-FR" sz="2000" baseline="0" dirty="0" smtClean="0"/>
                        <a:t>Précisez votre réponse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5A84"/>
                    </a:solidFill>
                  </a:tcPr>
                </a:tc>
              </a:tr>
              <a:tr h="370840">
                <a:tc>
                  <a:txBody>
                    <a:bodyPr/>
                    <a:lstStyle/>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523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altLang="fr-FR" smtClean="0"/>
              <a:t>Références</a:t>
            </a:r>
            <a:endParaRPr lang="fr-FR" altLang="fr-FR" dirty="0" smtClean="0"/>
          </a:p>
        </p:txBody>
      </p:sp>
      <p:sp>
        <p:nvSpPr>
          <p:cNvPr id="3" name="Espace réservé du contenu 2"/>
          <p:cNvSpPr>
            <a:spLocks noGrp="1"/>
          </p:cNvSpPr>
          <p:nvPr>
            <p:ph idx="1"/>
          </p:nvPr>
        </p:nvSpPr>
        <p:spPr>
          <a:xfrm>
            <a:off x="272481" y="836712"/>
            <a:ext cx="9194218" cy="5472607"/>
          </a:xfrm>
        </p:spPr>
        <p:txBody>
          <a:bodyPr>
            <a:normAutofit fontScale="32500" lnSpcReduction="20000"/>
          </a:bodyPr>
          <a:lstStyle/>
          <a:p>
            <a:pPr defTabSz="914400" fontAlgn="auto">
              <a:spcBef>
                <a:spcPts val="0"/>
              </a:spcBef>
              <a:spcAft>
                <a:spcPts val="600"/>
              </a:spcAft>
            </a:pPr>
            <a:r>
              <a:rPr lang="en-US" sz="5100" b="1" dirty="0">
                <a:solidFill>
                  <a:prstClr val="black"/>
                </a:solidFill>
                <a:latin typeface="Calibri" panose="020F0502020204030204" pitchFamily="34" charset="0"/>
              </a:rPr>
              <a:t>Atkinson, R. C., &amp; Shiffrin, R. M. (1968). </a:t>
            </a:r>
            <a:r>
              <a:rPr lang="en-US" sz="5100" dirty="0">
                <a:solidFill>
                  <a:prstClr val="black"/>
                </a:solidFill>
                <a:latin typeface="Calibri" panose="020F0502020204030204" pitchFamily="34" charset="0"/>
              </a:rPr>
              <a:t>Human memory: A proposed system and its control processes. </a:t>
            </a:r>
            <a:r>
              <a:rPr lang="en-US" sz="5100" i="1" dirty="0">
                <a:solidFill>
                  <a:prstClr val="black"/>
                </a:solidFill>
                <a:latin typeface="Calibri" panose="020F0502020204030204" pitchFamily="34" charset="0"/>
              </a:rPr>
              <a:t>Psychology of learning and motivation</a:t>
            </a:r>
            <a:r>
              <a:rPr lang="en-US" sz="5100" dirty="0">
                <a:solidFill>
                  <a:prstClr val="black"/>
                </a:solidFill>
                <a:latin typeface="Calibri" panose="020F0502020204030204" pitchFamily="34" charset="0"/>
              </a:rPr>
              <a:t>, 2, 89-195.</a:t>
            </a:r>
          </a:p>
          <a:p>
            <a:pPr defTabSz="914400" fontAlgn="auto">
              <a:spcBef>
                <a:spcPts val="0"/>
              </a:spcBef>
              <a:spcAft>
                <a:spcPts val="600"/>
              </a:spcAft>
            </a:pPr>
            <a:r>
              <a:rPr lang="fr-FR" sz="5100" b="1" dirty="0" err="1">
                <a:solidFill>
                  <a:prstClr val="black"/>
                </a:solidFill>
                <a:latin typeface="Calibri" panose="020F0502020204030204" pitchFamily="34" charset="0"/>
              </a:rPr>
              <a:t>Astolfi</a:t>
            </a:r>
            <a:r>
              <a:rPr lang="fr-FR" sz="5100" b="1" dirty="0">
                <a:latin typeface="Calibri" panose="020F0502020204030204" pitchFamily="34" charset="0"/>
              </a:rPr>
              <a:t>, </a:t>
            </a:r>
            <a:r>
              <a:rPr lang="fr-FR" sz="5100" b="1" dirty="0">
                <a:solidFill>
                  <a:prstClr val="black"/>
                </a:solidFill>
                <a:latin typeface="Calibri" panose="020F0502020204030204" pitchFamily="34" charset="0"/>
              </a:rPr>
              <a:t>J. P. (2012). </a:t>
            </a:r>
            <a:r>
              <a:rPr lang="fr-FR" sz="5100" dirty="0">
                <a:solidFill>
                  <a:prstClr val="black"/>
                </a:solidFill>
                <a:latin typeface="Calibri" panose="020F0502020204030204" pitchFamily="34" charset="0"/>
              </a:rPr>
              <a:t>L'erreur, un outil pour enseigner. ESF éditeur.</a:t>
            </a:r>
          </a:p>
          <a:p>
            <a:pPr defTabSz="914400" fontAlgn="auto">
              <a:spcBef>
                <a:spcPts val="600"/>
              </a:spcBef>
              <a:spcAft>
                <a:spcPts val="600"/>
              </a:spcAft>
            </a:pPr>
            <a:r>
              <a:rPr lang="en-US" sz="5100" b="1" dirty="0">
                <a:solidFill>
                  <a:prstClr val="black"/>
                </a:solidFill>
                <a:latin typeface="Calibri" panose="020F0502020204030204" pitchFamily="34" charset="0"/>
              </a:rPr>
              <a:t>Biggs, J. B. (2011). </a:t>
            </a:r>
            <a:r>
              <a:rPr lang="en-US" sz="5100" i="1" dirty="0">
                <a:solidFill>
                  <a:prstClr val="black"/>
                </a:solidFill>
                <a:latin typeface="Calibri" panose="020F0502020204030204" pitchFamily="34" charset="0"/>
              </a:rPr>
              <a:t>Teaching for quality learning at university:  What the student does ?</a:t>
            </a:r>
            <a:r>
              <a:rPr lang="en-US" sz="5100" dirty="0">
                <a:solidFill>
                  <a:prstClr val="black"/>
                </a:solidFill>
                <a:latin typeface="Calibri" panose="020F0502020204030204" pitchFamily="34" charset="0"/>
              </a:rPr>
              <a:t> </a:t>
            </a:r>
            <a:r>
              <a:rPr lang="fr-FR" sz="5100" dirty="0" err="1">
                <a:solidFill>
                  <a:prstClr val="black"/>
                </a:solidFill>
                <a:latin typeface="Calibri" panose="020F0502020204030204" pitchFamily="34" charset="0"/>
              </a:rPr>
              <a:t>McGraw</a:t>
            </a:r>
            <a:r>
              <a:rPr lang="fr-FR" sz="5100" dirty="0">
                <a:solidFill>
                  <a:prstClr val="black"/>
                </a:solidFill>
                <a:latin typeface="Calibri" panose="020F0502020204030204" pitchFamily="34" charset="0"/>
              </a:rPr>
              <a:t>-Hill Education.</a:t>
            </a:r>
          </a:p>
          <a:p>
            <a:pPr defTabSz="914400" fontAlgn="auto">
              <a:spcBef>
                <a:spcPts val="600"/>
              </a:spcBef>
              <a:spcAft>
                <a:spcPts val="600"/>
              </a:spcAft>
            </a:pPr>
            <a:r>
              <a:rPr lang="en-US" sz="5100" b="1" dirty="0" err="1">
                <a:solidFill>
                  <a:prstClr val="black"/>
                </a:solidFill>
                <a:latin typeface="Calibri" panose="020F0502020204030204" pitchFamily="34" charset="0"/>
              </a:rPr>
              <a:t>Dehaene</a:t>
            </a:r>
            <a:r>
              <a:rPr lang="en-US" sz="5100" b="1" dirty="0">
                <a:solidFill>
                  <a:prstClr val="black"/>
                </a:solidFill>
                <a:latin typeface="Calibri" panose="020F0502020204030204" pitchFamily="34" charset="0"/>
              </a:rPr>
              <a:t> S. (2015). </a:t>
            </a:r>
            <a:r>
              <a:rPr lang="en-US" sz="5100" dirty="0" err="1">
                <a:solidFill>
                  <a:prstClr val="black"/>
                </a:solidFill>
                <a:latin typeface="Calibri" panose="020F0502020204030204" pitchFamily="34" charset="0"/>
              </a:rPr>
              <a:t>Fondements</a:t>
            </a:r>
            <a:r>
              <a:rPr lang="en-US" sz="5100" dirty="0">
                <a:solidFill>
                  <a:prstClr val="black"/>
                </a:solidFill>
                <a:latin typeface="Calibri" panose="020F0502020204030204" pitchFamily="34" charset="0"/>
              </a:rPr>
              <a:t> </a:t>
            </a:r>
            <a:r>
              <a:rPr lang="en-US" sz="5100" dirty="0" err="1">
                <a:solidFill>
                  <a:prstClr val="black"/>
                </a:solidFill>
                <a:latin typeface="Calibri" panose="020F0502020204030204" pitchFamily="34" charset="0"/>
              </a:rPr>
              <a:t>cognitifs</a:t>
            </a:r>
            <a:r>
              <a:rPr lang="en-US" sz="5100" dirty="0">
                <a:solidFill>
                  <a:prstClr val="black"/>
                </a:solidFill>
                <a:latin typeface="Calibri" panose="020F0502020204030204" pitchFamily="34" charset="0"/>
              </a:rPr>
              <a:t> des </a:t>
            </a:r>
            <a:r>
              <a:rPr lang="en-US" sz="5100" dirty="0" err="1">
                <a:solidFill>
                  <a:prstClr val="black"/>
                </a:solidFill>
                <a:latin typeface="Calibri" panose="020F0502020204030204" pitchFamily="34" charset="0"/>
              </a:rPr>
              <a:t>apprentissages</a:t>
            </a:r>
            <a:r>
              <a:rPr lang="en-US" sz="5100" dirty="0">
                <a:solidFill>
                  <a:prstClr val="black"/>
                </a:solidFill>
                <a:latin typeface="Calibri" panose="020F0502020204030204" pitchFamily="34" charset="0"/>
              </a:rPr>
              <a:t> </a:t>
            </a:r>
            <a:r>
              <a:rPr lang="en-US" sz="5100" dirty="0" err="1">
                <a:solidFill>
                  <a:prstClr val="black"/>
                </a:solidFill>
                <a:latin typeface="Calibri" panose="020F0502020204030204" pitchFamily="34" charset="0"/>
              </a:rPr>
              <a:t>scolaire</a:t>
            </a:r>
            <a:r>
              <a:rPr lang="en-US" sz="5100" i="1" dirty="0">
                <a:solidFill>
                  <a:prstClr val="black"/>
                </a:solidFill>
                <a:latin typeface="Calibri" panose="020F0502020204030204" pitchFamily="34" charset="0"/>
              </a:rPr>
              <a:t/>
            </a:r>
            <a:br>
              <a:rPr lang="en-US" sz="5100" i="1" dirty="0">
                <a:solidFill>
                  <a:prstClr val="black"/>
                </a:solidFill>
                <a:latin typeface="Calibri" panose="020F0502020204030204" pitchFamily="34" charset="0"/>
              </a:rPr>
            </a:br>
            <a:r>
              <a:rPr lang="en-US" sz="5100" i="1" dirty="0" err="1">
                <a:solidFill>
                  <a:prstClr val="black"/>
                </a:solidFill>
                <a:latin typeface="Calibri" panose="020F0502020204030204" pitchFamily="34" charset="0"/>
              </a:rPr>
              <a:t>cours</a:t>
            </a:r>
            <a:r>
              <a:rPr lang="en-US" sz="5100" i="1" dirty="0">
                <a:solidFill>
                  <a:prstClr val="black"/>
                </a:solidFill>
                <a:latin typeface="Calibri" panose="020F0502020204030204" pitchFamily="34" charset="0"/>
              </a:rPr>
              <a:t> </a:t>
            </a:r>
            <a:r>
              <a:rPr lang="en-US" sz="5100" i="1" dirty="0" err="1">
                <a:solidFill>
                  <a:prstClr val="black"/>
                </a:solidFill>
                <a:latin typeface="Calibri" panose="020F0502020204030204" pitchFamily="34" charset="0"/>
              </a:rPr>
              <a:t>en</a:t>
            </a:r>
            <a:r>
              <a:rPr lang="en-US" sz="5100" i="1" dirty="0">
                <a:solidFill>
                  <a:prstClr val="black"/>
                </a:solidFill>
                <a:latin typeface="Calibri" panose="020F0502020204030204" pitchFamily="34" charset="0"/>
              </a:rPr>
              <a:t> </a:t>
            </a:r>
            <a:r>
              <a:rPr lang="en-US" sz="5100" i="1" dirty="0" err="1">
                <a:solidFill>
                  <a:prstClr val="black"/>
                </a:solidFill>
                <a:latin typeface="Calibri" panose="020F0502020204030204" pitchFamily="34" charset="0"/>
              </a:rPr>
              <a:t>ligne</a:t>
            </a:r>
            <a:r>
              <a:rPr lang="en-US" sz="5100" i="1" dirty="0">
                <a:solidFill>
                  <a:prstClr val="black"/>
                </a:solidFill>
                <a:latin typeface="Calibri" panose="020F0502020204030204" pitchFamily="34" charset="0"/>
              </a:rPr>
              <a:t> du </a:t>
            </a:r>
            <a:r>
              <a:rPr lang="en-US" sz="5100" i="1" dirty="0" err="1">
                <a:solidFill>
                  <a:prstClr val="black"/>
                </a:solidFill>
                <a:latin typeface="Calibri" panose="020F0502020204030204" pitchFamily="34" charset="0"/>
              </a:rPr>
              <a:t>Collège</a:t>
            </a:r>
            <a:r>
              <a:rPr lang="en-US" sz="5100" i="1" dirty="0">
                <a:solidFill>
                  <a:prstClr val="black"/>
                </a:solidFill>
                <a:latin typeface="Calibri" panose="020F0502020204030204" pitchFamily="34" charset="0"/>
              </a:rPr>
              <a:t> de </a:t>
            </a:r>
            <a:r>
              <a:rPr lang="en-US" sz="5100" i="1" dirty="0" smtClean="0">
                <a:solidFill>
                  <a:prstClr val="black"/>
                </a:solidFill>
                <a:latin typeface="Calibri" panose="020F0502020204030204" pitchFamily="34" charset="0"/>
              </a:rPr>
              <a:t>France</a:t>
            </a:r>
          </a:p>
          <a:p>
            <a:pPr defTabSz="914400" fontAlgn="auto">
              <a:spcBef>
                <a:spcPts val="600"/>
              </a:spcBef>
              <a:spcAft>
                <a:spcPts val="600"/>
              </a:spcAft>
            </a:pPr>
            <a:r>
              <a:rPr lang="fr-FR" sz="5100" b="1" dirty="0" smtClean="0">
                <a:solidFill>
                  <a:prstClr val="black"/>
                </a:solidFill>
                <a:latin typeface="Calibri" panose="020F0502020204030204" pitchFamily="34" charset="0"/>
              </a:rPr>
              <a:t>Masson</a:t>
            </a:r>
            <a:r>
              <a:rPr lang="fr-FR" sz="5100" b="1" dirty="0">
                <a:solidFill>
                  <a:prstClr val="black"/>
                </a:solidFill>
                <a:latin typeface="Calibri" panose="020F0502020204030204" pitchFamily="34" charset="0"/>
              </a:rPr>
              <a:t>, S (2014</a:t>
            </a:r>
            <a:r>
              <a:rPr lang="fr-FR" sz="5100" b="1" dirty="0" smtClean="0">
                <a:solidFill>
                  <a:prstClr val="black"/>
                </a:solidFill>
                <a:latin typeface="Calibri" panose="020F0502020204030204" pitchFamily="34" charset="0"/>
              </a:rPr>
              <a:t>)</a:t>
            </a:r>
            <a:r>
              <a:rPr lang="fr-FR" sz="5100" b="1" i="1" dirty="0">
                <a:solidFill>
                  <a:prstClr val="black"/>
                </a:solidFill>
                <a:latin typeface="Calibri" panose="020F0502020204030204" pitchFamily="34" charset="0"/>
              </a:rPr>
              <a:t>.</a:t>
            </a:r>
            <a:r>
              <a:rPr lang="fr-FR" sz="5100" b="1" i="1" dirty="0" smtClean="0">
                <a:solidFill>
                  <a:prstClr val="black"/>
                </a:solidFill>
                <a:latin typeface="Calibri" panose="020F0502020204030204" pitchFamily="34" charset="0"/>
              </a:rPr>
              <a:t> </a:t>
            </a:r>
            <a:r>
              <a:rPr lang="fr-FR" sz="5100" dirty="0">
                <a:solidFill>
                  <a:prstClr val="black"/>
                </a:solidFill>
                <a:latin typeface="Calibri" panose="020F0502020204030204" pitchFamily="34" charset="0"/>
              </a:rPr>
              <a:t>Cerveau, apprentissage et enseignement, Mieux connaître le cerveau peut-il nous aider à mieux enseigner ?</a:t>
            </a:r>
            <a:r>
              <a:rPr lang="fr-FR" sz="5100" i="1" dirty="0">
                <a:solidFill>
                  <a:prstClr val="black"/>
                </a:solidFill>
                <a:latin typeface="Calibri" panose="020F0502020204030204" pitchFamily="34" charset="0"/>
              </a:rPr>
              <a:t> Éducation Canada, 54 (4), 40-43</a:t>
            </a:r>
          </a:p>
          <a:p>
            <a:pPr defTabSz="914400" fontAlgn="auto">
              <a:spcBef>
                <a:spcPts val="600"/>
              </a:spcBef>
              <a:spcAft>
                <a:spcPts val="600"/>
              </a:spcAft>
            </a:pPr>
            <a:r>
              <a:rPr lang="en-US" sz="5100" b="1" dirty="0" err="1">
                <a:solidFill>
                  <a:prstClr val="black"/>
                </a:solidFill>
                <a:latin typeface="Calibri" panose="020F0502020204030204" pitchFamily="34" charset="0"/>
              </a:rPr>
              <a:t>Roediger</a:t>
            </a:r>
            <a:r>
              <a:rPr lang="en-US" sz="5100" b="1" dirty="0">
                <a:solidFill>
                  <a:prstClr val="black"/>
                </a:solidFill>
                <a:latin typeface="Calibri" panose="020F0502020204030204" pitchFamily="34" charset="0"/>
              </a:rPr>
              <a:t> III, H. L., &amp; </a:t>
            </a:r>
            <a:r>
              <a:rPr lang="en-US" sz="5100" b="1" dirty="0" err="1">
                <a:solidFill>
                  <a:prstClr val="black"/>
                </a:solidFill>
                <a:latin typeface="Calibri" panose="020F0502020204030204" pitchFamily="34" charset="0"/>
              </a:rPr>
              <a:t>Karpicke</a:t>
            </a:r>
            <a:r>
              <a:rPr lang="en-US" sz="5100" b="1" dirty="0">
                <a:solidFill>
                  <a:prstClr val="black"/>
                </a:solidFill>
                <a:latin typeface="Calibri" panose="020F0502020204030204" pitchFamily="34" charset="0"/>
              </a:rPr>
              <a:t>, J. D. (2006). </a:t>
            </a:r>
            <a:r>
              <a:rPr lang="en-US" sz="5100" dirty="0">
                <a:solidFill>
                  <a:prstClr val="black"/>
                </a:solidFill>
                <a:latin typeface="Calibri" panose="020F0502020204030204" pitchFamily="34" charset="0"/>
              </a:rPr>
              <a:t>Test-enhanced learning: Taking memory tests improves long-term retention. </a:t>
            </a:r>
            <a:br>
              <a:rPr lang="en-US" sz="5100" dirty="0">
                <a:solidFill>
                  <a:prstClr val="black"/>
                </a:solidFill>
                <a:latin typeface="Calibri" panose="020F0502020204030204" pitchFamily="34" charset="0"/>
              </a:rPr>
            </a:br>
            <a:r>
              <a:rPr lang="en-US" sz="5100" i="1" dirty="0">
                <a:solidFill>
                  <a:prstClr val="black"/>
                </a:solidFill>
                <a:latin typeface="Calibri" panose="020F0502020204030204" pitchFamily="34" charset="0"/>
              </a:rPr>
              <a:t>Psychological science</a:t>
            </a:r>
            <a:r>
              <a:rPr lang="en-US" sz="5100" dirty="0">
                <a:solidFill>
                  <a:prstClr val="black"/>
                </a:solidFill>
                <a:latin typeface="Calibri" panose="020F0502020204030204" pitchFamily="34" charset="0"/>
              </a:rPr>
              <a:t>, 17(3), 249-255.</a:t>
            </a:r>
          </a:p>
          <a:p>
            <a:pPr defTabSz="914400" fontAlgn="auto">
              <a:spcBef>
                <a:spcPts val="600"/>
              </a:spcBef>
              <a:spcAft>
                <a:spcPts val="600"/>
              </a:spcAft>
            </a:pPr>
            <a:r>
              <a:rPr lang="fr-FR" sz="5100" b="1" dirty="0">
                <a:solidFill>
                  <a:prstClr val="black"/>
                </a:solidFill>
                <a:latin typeface="Calibri" panose="020F0502020204030204" pitchFamily="34" charset="0"/>
              </a:rPr>
              <a:t>Tardif, J. (1992). </a:t>
            </a:r>
            <a:r>
              <a:rPr lang="fr-FR" sz="5100" i="1" dirty="0">
                <a:solidFill>
                  <a:prstClr val="black"/>
                </a:solidFill>
                <a:latin typeface="Calibri" panose="020F0502020204030204" pitchFamily="34" charset="0"/>
              </a:rPr>
              <a:t>L’enseignement stratégique</a:t>
            </a:r>
            <a:r>
              <a:rPr lang="fr-FR" sz="5100" dirty="0">
                <a:solidFill>
                  <a:prstClr val="black"/>
                </a:solidFill>
                <a:latin typeface="Calibri" panose="020F0502020204030204" pitchFamily="34" charset="0"/>
              </a:rPr>
              <a:t>. </a:t>
            </a:r>
            <a:br>
              <a:rPr lang="fr-FR" sz="5100" dirty="0">
                <a:solidFill>
                  <a:prstClr val="black"/>
                </a:solidFill>
                <a:latin typeface="Calibri" panose="020F0502020204030204" pitchFamily="34" charset="0"/>
              </a:rPr>
            </a:br>
            <a:r>
              <a:rPr lang="fr-FR" sz="5100" dirty="0">
                <a:solidFill>
                  <a:prstClr val="black"/>
                </a:solidFill>
                <a:latin typeface="Calibri" panose="020F0502020204030204" pitchFamily="34" charset="0"/>
              </a:rPr>
              <a:t>Montréal. Éditions Logiques. </a:t>
            </a:r>
          </a:p>
          <a:p>
            <a:pPr defTabSz="914400" fontAlgn="auto">
              <a:spcBef>
                <a:spcPts val="600"/>
              </a:spcBef>
              <a:spcAft>
                <a:spcPts val="600"/>
              </a:spcAft>
            </a:pPr>
            <a:r>
              <a:rPr lang="fr-FR" sz="5100" b="1" dirty="0" err="1">
                <a:solidFill>
                  <a:prstClr val="black"/>
                </a:solidFill>
                <a:latin typeface="Calibri" panose="020F0502020204030204" pitchFamily="34" charset="0"/>
              </a:rPr>
              <a:t>Trocmé</a:t>
            </a:r>
            <a:r>
              <a:rPr lang="fr-FR" sz="5100" b="1" dirty="0">
                <a:solidFill>
                  <a:prstClr val="black"/>
                </a:solidFill>
                <a:latin typeface="Calibri" panose="020F0502020204030204" pitchFamily="34" charset="0"/>
              </a:rPr>
              <a:t>-Fabre, H. &amp; </a:t>
            </a:r>
            <a:r>
              <a:rPr lang="fr-FR" sz="5100" b="1" dirty="0" err="1">
                <a:solidFill>
                  <a:prstClr val="black"/>
                </a:solidFill>
                <a:latin typeface="Calibri" panose="020F0502020204030204" pitchFamily="34" charset="0"/>
              </a:rPr>
              <a:t>Huort</a:t>
            </a:r>
            <a:r>
              <a:rPr lang="fr-FR" sz="5100" b="1" dirty="0">
                <a:solidFill>
                  <a:prstClr val="black"/>
                </a:solidFill>
                <a:latin typeface="Calibri" panose="020F0502020204030204" pitchFamily="34" charset="0"/>
              </a:rPr>
              <a:t> T. (1999).  </a:t>
            </a:r>
            <a:r>
              <a:rPr lang="fr-FR" sz="5100" i="1" dirty="0">
                <a:solidFill>
                  <a:prstClr val="black"/>
                </a:solidFill>
                <a:latin typeface="Calibri" panose="020F0502020204030204" pitchFamily="34" charset="0"/>
              </a:rPr>
              <a:t>Réinventer le métier d'apprendre : </a:t>
            </a:r>
            <a:br>
              <a:rPr lang="fr-FR" sz="5100" i="1" dirty="0">
                <a:solidFill>
                  <a:prstClr val="black"/>
                </a:solidFill>
                <a:latin typeface="Calibri" panose="020F0502020204030204" pitchFamily="34" charset="0"/>
              </a:rPr>
            </a:br>
            <a:r>
              <a:rPr lang="fr-FR" sz="5100" i="1" dirty="0">
                <a:solidFill>
                  <a:prstClr val="black"/>
                </a:solidFill>
                <a:latin typeface="Calibri" panose="020F0502020204030204" pitchFamily="34" charset="0"/>
              </a:rPr>
              <a:t>le seul métier durable aujourd'hui</a:t>
            </a:r>
            <a:r>
              <a:rPr lang="fr-FR" sz="5100" dirty="0">
                <a:solidFill>
                  <a:prstClr val="black"/>
                </a:solidFill>
                <a:latin typeface="Calibri" panose="020F0502020204030204" pitchFamily="34" charset="0"/>
              </a:rPr>
              <a:t>. </a:t>
            </a:r>
            <a:br>
              <a:rPr lang="fr-FR" sz="5100" dirty="0">
                <a:solidFill>
                  <a:prstClr val="black"/>
                </a:solidFill>
                <a:latin typeface="Calibri" panose="020F0502020204030204" pitchFamily="34" charset="0"/>
              </a:rPr>
            </a:br>
            <a:r>
              <a:rPr lang="fr-FR" sz="5100" dirty="0">
                <a:solidFill>
                  <a:prstClr val="black"/>
                </a:solidFill>
                <a:latin typeface="Calibri" panose="020F0502020204030204" pitchFamily="34" charset="0"/>
              </a:rPr>
              <a:t>Editions Eyrolles</a:t>
            </a:r>
            <a:r>
              <a:rPr lang="fr-FR" sz="5100" dirty="0" smtClean="0">
                <a:solidFill>
                  <a:prstClr val="black"/>
                </a:solidFill>
                <a:latin typeface="Calibri" panose="020F0502020204030204" pitchFamily="34" charset="0"/>
              </a:rPr>
              <a:t>.</a:t>
            </a:r>
          </a:p>
          <a:p>
            <a:pPr defTabSz="914400" fontAlgn="auto">
              <a:spcBef>
                <a:spcPts val="600"/>
              </a:spcBef>
              <a:spcAft>
                <a:spcPts val="600"/>
              </a:spcAft>
            </a:pPr>
            <a:r>
              <a:rPr lang="fr-FR" sz="5100" b="1" dirty="0">
                <a:solidFill>
                  <a:prstClr val="black"/>
                </a:solidFill>
                <a:latin typeface="Calibri" panose="020F0502020204030204" pitchFamily="34" charset="0"/>
              </a:rPr>
              <a:t>Viau, R. (2003). </a:t>
            </a:r>
            <a:r>
              <a:rPr lang="fr-FR" sz="5100" i="1" dirty="0">
                <a:solidFill>
                  <a:prstClr val="black"/>
                </a:solidFill>
                <a:latin typeface="Calibri" panose="020F0502020204030204" pitchFamily="34" charset="0"/>
              </a:rPr>
              <a:t>La motivation en contexte scolaire</a:t>
            </a:r>
            <a:r>
              <a:rPr lang="fr-FR" sz="5100" dirty="0">
                <a:solidFill>
                  <a:prstClr val="black"/>
                </a:solidFill>
                <a:latin typeface="Calibri" panose="020F0502020204030204" pitchFamily="34" charset="0"/>
              </a:rPr>
              <a:t>. De Boeck Supérieur.</a:t>
            </a:r>
          </a:p>
          <a:p>
            <a:endParaRPr lang="fr-FR" dirty="0"/>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&amp; P. </a:t>
                </a:r>
                <a:r>
                  <a:rPr lang="fr-FR" sz="1800" dirty="0" smtClean="0">
                    <a:solidFill>
                      <a:schemeClr val="bg1"/>
                    </a:solidFill>
                  </a:rPr>
                  <a:t>PAMPHILE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30</a:t>
              </a:fld>
              <a:endParaRPr lang="fr-FR" sz="1400" b="1" dirty="0">
                <a:solidFill>
                  <a:schemeClr val="bg1"/>
                </a:solidFill>
              </a:endParaRPr>
            </a:p>
          </p:txBody>
        </p:sp>
      </p:grpSp>
      <p:sp>
        <p:nvSpPr>
          <p:cNvPr id="19" name="Rectangle 18"/>
          <p:cNvSpPr/>
          <p:nvPr/>
        </p:nvSpPr>
        <p:spPr>
          <a:xfrm>
            <a:off x="70731" y="2914125"/>
            <a:ext cx="8280000" cy="400110"/>
          </a:xfrm>
          <a:prstGeom prst="rect">
            <a:avLst/>
          </a:prstGeom>
        </p:spPr>
        <p:txBody>
          <a:bodyPr>
            <a:spAutoFit/>
          </a:bodyPr>
          <a:lstStyle/>
          <a:p>
            <a:pPr algn="l" defTabSz="914400" fontAlgn="auto">
              <a:lnSpc>
                <a:spcPct val="100000"/>
              </a:lnSpc>
              <a:spcBef>
                <a:spcPts val="0"/>
              </a:spcBef>
              <a:spcAft>
                <a:spcPts val="0"/>
              </a:spcAft>
              <a:buFontTx/>
              <a:buNone/>
            </a:pPr>
            <a:r>
              <a:rPr lang="fr-FR" sz="2000" b="0" i="1" dirty="0" smtClean="0">
                <a:solidFill>
                  <a:prstClr val="black"/>
                </a:solidFill>
                <a:latin typeface="Gill Sans MT"/>
                <a:ea typeface="+mn-ea"/>
              </a:rPr>
              <a:t>.</a:t>
            </a:r>
            <a:endParaRPr lang="fr-FR" sz="2000" b="0" dirty="0">
              <a:solidFill>
                <a:prstClr val="black"/>
              </a:solidFill>
              <a:latin typeface="Gill Sans MT"/>
              <a:ea typeface="+mn-ea"/>
            </a:endParaRPr>
          </a:p>
        </p:txBody>
      </p:sp>
    </p:spTree>
    <p:extLst>
      <p:ext uri="{BB962C8B-B14F-4D97-AF65-F5344CB8AC3E}">
        <p14:creationId xmlns:p14="http://schemas.microsoft.com/office/powerpoint/2010/main" val="308201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b="1" dirty="0" smtClean="0">
                <a:latin typeface="Calibri" panose="020F0502020204030204" pitchFamily="34" charset="0"/>
              </a:rPr>
              <a:t>Plan</a:t>
            </a:r>
            <a:endParaRPr lang="fr-FR" altLang="fr-FR" b="1" dirty="0" smtClean="0">
              <a:latin typeface="Calibri" pitchFamily="34" charset="0"/>
              <a:ea typeface="ＭＳ Ｐゴシック" pitchFamily="34" charset="-128"/>
            </a:endParaRPr>
          </a:p>
        </p:txBody>
      </p:sp>
      <p:grpSp>
        <p:nvGrpSpPr>
          <p:cNvPr id="5" name="Groupe 4"/>
          <p:cNvGrpSpPr/>
          <p:nvPr/>
        </p:nvGrpSpPr>
        <p:grpSpPr>
          <a:xfrm>
            <a:off x="-3846" y="6514068"/>
            <a:ext cx="9909846" cy="360000"/>
            <a:chOff x="-3846" y="6514068"/>
            <a:chExt cx="9909846" cy="360000"/>
          </a:xfrm>
        </p:grpSpPr>
        <p:grpSp>
          <p:nvGrpSpPr>
            <p:cNvPr id="6" name="Groupe 5"/>
            <p:cNvGrpSpPr/>
            <p:nvPr/>
          </p:nvGrpSpPr>
          <p:grpSpPr>
            <a:xfrm>
              <a:off x="-3846" y="6514068"/>
              <a:ext cx="9909846" cy="360000"/>
              <a:chOff x="-3846" y="6514068"/>
              <a:chExt cx="9909846"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rPr>
                  <a:t>Plan</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6" y="6514068"/>
                <a:ext cx="4788000"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a:t>
                </a:r>
                <a:r>
                  <a:rPr lang="fr-FR" sz="1800" dirty="0" smtClean="0">
                    <a:solidFill>
                      <a:schemeClr val="bg1"/>
                    </a:solidFill>
                  </a:rPr>
                  <a:t>/ </a:t>
                </a:r>
                <a:r>
                  <a:rPr lang="fr-FR" sz="1800" dirty="0">
                    <a:solidFill>
                      <a:schemeClr val="bg1"/>
                    </a:solidFill>
                  </a:rPr>
                  <a:t>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4</a:t>
              </a:fld>
              <a:endParaRPr lang="fr-FR" sz="1400" b="1" dirty="0">
                <a:solidFill>
                  <a:schemeClr val="bg1"/>
                </a:solidFill>
              </a:endParaRPr>
            </a:p>
          </p:txBody>
        </p:sp>
      </p:grpSp>
      <p:sp>
        <p:nvSpPr>
          <p:cNvPr id="3" name="ZoneTexte 2"/>
          <p:cNvSpPr txBox="1"/>
          <p:nvPr/>
        </p:nvSpPr>
        <p:spPr>
          <a:xfrm>
            <a:off x="632520" y="2204864"/>
            <a:ext cx="8424936" cy="2862322"/>
          </a:xfrm>
          <a:prstGeom prst="rect">
            <a:avLst/>
          </a:prstGeom>
          <a:noFill/>
          <a:ln>
            <a:solidFill>
              <a:srgbClr val="285A84"/>
            </a:solidFill>
          </a:ln>
        </p:spPr>
        <p:txBody>
          <a:bodyPr wrap="square" rtlCol="0">
            <a:spAutoFit/>
          </a:bodyPr>
          <a:lstStyle/>
          <a:p>
            <a:pPr marL="514350" indent="-514350" algn="l">
              <a:buFont typeface="+mj-lt"/>
              <a:buAutoNum type="arabicPeriod"/>
            </a:pPr>
            <a:r>
              <a:rPr lang="fr-FR" sz="4000" dirty="0" smtClean="0"/>
              <a:t> Les difficultés des primo-arrivants</a:t>
            </a:r>
          </a:p>
          <a:p>
            <a:pPr marL="514350" indent="-514350" algn="l">
              <a:buFont typeface="+mj-lt"/>
              <a:buAutoNum type="arabicPeriod"/>
            </a:pPr>
            <a:r>
              <a:rPr lang="fr-FR" sz="4000" dirty="0">
                <a:solidFill>
                  <a:schemeClr val="tx2">
                    <a:lumMod val="40000"/>
                    <a:lumOff val="60000"/>
                  </a:schemeClr>
                </a:solidFill>
              </a:rPr>
              <a:t> L</a:t>
            </a:r>
            <a:r>
              <a:rPr lang="fr-FR" sz="4000" dirty="0" smtClean="0">
                <a:solidFill>
                  <a:schemeClr val="tx2">
                    <a:lumMod val="40000"/>
                    <a:lumOff val="60000"/>
                  </a:schemeClr>
                </a:solidFill>
              </a:rPr>
              <a:t>’effet </a:t>
            </a:r>
            <a:r>
              <a:rPr lang="fr-FR" sz="4000" i="1" dirty="0" smtClean="0">
                <a:solidFill>
                  <a:schemeClr val="tx2">
                    <a:lumMod val="40000"/>
                    <a:lumOff val="60000"/>
                  </a:schemeClr>
                </a:solidFill>
              </a:rPr>
              <a:t>« </a:t>
            </a:r>
            <a:r>
              <a:rPr lang="fr-FR" sz="4000" i="1" dirty="0" err="1" smtClean="0">
                <a:solidFill>
                  <a:schemeClr val="tx2">
                    <a:lumMod val="40000"/>
                    <a:lumOff val="60000"/>
                  </a:schemeClr>
                </a:solidFill>
              </a:rPr>
              <a:t>testing</a:t>
            </a:r>
            <a:r>
              <a:rPr lang="fr-FR" sz="4000" i="1" dirty="0" smtClean="0">
                <a:solidFill>
                  <a:schemeClr val="tx2">
                    <a:lumMod val="40000"/>
                    <a:lumOff val="60000"/>
                  </a:schemeClr>
                </a:solidFill>
              </a:rPr>
              <a:t> »</a:t>
            </a:r>
          </a:p>
          <a:p>
            <a:pPr marL="514350" indent="-514350" algn="l">
              <a:buFont typeface="+mj-lt"/>
              <a:buAutoNum type="arabicPeriod"/>
            </a:pPr>
            <a:r>
              <a:rPr lang="fr-FR" sz="4000" dirty="0">
                <a:solidFill>
                  <a:schemeClr val="tx2">
                    <a:lumMod val="40000"/>
                    <a:lumOff val="60000"/>
                  </a:schemeClr>
                </a:solidFill>
              </a:rPr>
              <a:t> </a:t>
            </a:r>
            <a:r>
              <a:rPr lang="fr-FR" sz="4000" dirty="0" smtClean="0">
                <a:solidFill>
                  <a:schemeClr val="tx2">
                    <a:lumMod val="40000"/>
                    <a:lumOff val="60000"/>
                  </a:schemeClr>
                </a:solidFill>
              </a:rPr>
              <a:t>Mise en œuvre</a:t>
            </a:r>
          </a:p>
          <a:p>
            <a:pPr marL="514350" indent="-514350" algn="l">
              <a:buFont typeface="+mj-lt"/>
              <a:buAutoNum type="arabicPeriod"/>
            </a:pPr>
            <a:r>
              <a:rPr lang="fr-FR" sz="4000" dirty="0">
                <a:solidFill>
                  <a:schemeClr val="tx2">
                    <a:lumMod val="40000"/>
                    <a:lumOff val="60000"/>
                  </a:schemeClr>
                </a:solidFill>
              </a:rPr>
              <a:t> </a:t>
            </a:r>
            <a:r>
              <a:rPr lang="fr-FR" sz="4000" dirty="0" smtClean="0">
                <a:solidFill>
                  <a:schemeClr val="tx2">
                    <a:lumMod val="40000"/>
                    <a:lumOff val="60000"/>
                  </a:schemeClr>
                </a:solidFill>
              </a:rPr>
              <a:t>Point de vue des étudiants</a:t>
            </a:r>
            <a:endParaRPr lang="fr-FR" sz="4000" dirty="0">
              <a:solidFill>
                <a:schemeClr val="tx2">
                  <a:lumMod val="40000"/>
                  <a:lumOff val="60000"/>
                </a:schemeClr>
              </a:solidFill>
            </a:endParaRPr>
          </a:p>
        </p:txBody>
      </p:sp>
    </p:spTree>
    <p:extLst>
      <p:ext uri="{BB962C8B-B14F-4D97-AF65-F5344CB8AC3E}">
        <p14:creationId xmlns:p14="http://schemas.microsoft.com/office/powerpoint/2010/main" val="336750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Enseigner – Apprendre</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1</a:t>
                </a:r>
                <a:r>
                  <a:rPr lang="fr-FR" sz="1800" b="1" dirty="0" smtClean="0">
                    <a:solidFill>
                      <a:schemeClr val="bg1"/>
                    </a:solidFill>
                    <a:latin typeface="Calibri" panose="020F0502020204030204" pitchFamily="34" charset="0"/>
                  </a:rPr>
                  <a:t>. </a:t>
                </a:r>
                <a:r>
                  <a:rPr lang="fr-FR" sz="1800" dirty="0" smtClean="0">
                    <a:solidFill>
                      <a:schemeClr val="bg1"/>
                    </a:solidFill>
                  </a:rPr>
                  <a:t>Les difficultés des primo-arrivants</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5</a:t>
              </a:fld>
              <a:endParaRPr lang="fr-FR" sz="1400" b="1" dirty="0">
                <a:solidFill>
                  <a:schemeClr val="bg1"/>
                </a:solidFill>
              </a:endParaRPr>
            </a:p>
          </p:txBody>
        </p:sp>
      </p:grpSp>
      <p:sp>
        <p:nvSpPr>
          <p:cNvPr id="4" name="ZoneTexte 3"/>
          <p:cNvSpPr txBox="1"/>
          <p:nvPr/>
        </p:nvSpPr>
        <p:spPr>
          <a:xfrm>
            <a:off x="727381" y="1033618"/>
            <a:ext cx="6810839" cy="424732"/>
          </a:xfrm>
          <a:prstGeom prst="rect">
            <a:avLst/>
          </a:prstGeom>
          <a:noFill/>
        </p:spPr>
        <p:txBody>
          <a:bodyPr wrap="none" rtlCol="0">
            <a:spAutoFit/>
          </a:bodyPr>
          <a:lstStyle/>
          <a:p>
            <a:pPr algn="l"/>
            <a:r>
              <a:rPr lang="fr-FR" sz="2400" dirty="0" smtClean="0"/>
              <a:t>On peut apprendre, </a:t>
            </a:r>
            <a:r>
              <a:rPr lang="fr-FR" sz="2400" b="0" dirty="0" smtClean="0"/>
              <a:t>sans avoir suivi d’enseignement</a:t>
            </a:r>
            <a:endParaRPr lang="fr-FR" sz="2400" b="0" dirty="0"/>
          </a:p>
        </p:txBody>
      </p:sp>
      <p:sp>
        <p:nvSpPr>
          <p:cNvPr id="22" name="ZoneTexte 21"/>
          <p:cNvSpPr txBox="1"/>
          <p:nvPr/>
        </p:nvSpPr>
        <p:spPr>
          <a:xfrm>
            <a:off x="727381" y="1700808"/>
            <a:ext cx="7149971" cy="424732"/>
          </a:xfrm>
          <a:prstGeom prst="rect">
            <a:avLst/>
          </a:prstGeom>
          <a:noFill/>
        </p:spPr>
        <p:txBody>
          <a:bodyPr wrap="none" rtlCol="0">
            <a:spAutoFit/>
          </a:bodyPr>
          <a:lstStyle/>
          <a:p>
            <a:pPr algn="l"/>
            <a:r>
              <a:rPr lang="fr-FR" sz="2400" b="0" dirty="0" smtClean="0"/>
              <a:t>On peut avoir suivi un enseignement</a:t>
            </a:r>
            <a:r>
              <a:rPr lang="fr-FR" sz="2400" dirty="0" smtClean="0"/>
              <a:t>, sans avoir appris</a:t>
            </a:r>
            <a:endParaRPr lang="fr-FR" sz="2400" dirty="0"/>
          </a:p>
        </p:txBody>
      </p:sp>
      <p:sp>
        <p:nvSpPr>
          <p:cNvPr id="23" name="ZoneTexte 22"/>
          <p:cNvSpPr txBox="1"/>
          <p:nvPr/>
        </p:nvSpPr>
        <p:spPr>
          <a:xfrm>
            <a:off x="329597" y="5628873"/>
            <a:ext cx="9125768" cy="424732"/>
          </a:xfrm>
          <a:prstGeom prst="rect">
            <a:avLst/>
          </a:prstGeom>
          <a:solidFill>
            <a:srgbClr val="285A84"/>
          </a:solidFill>
        </p:spPr>
        <p:txBody>
          <a:bodyPr wrap="none" rtlCol="0">
            <a:spAutoFit/>
          </a:bodyPr>
          <a:lstStyle/>
          <a:p>
            <a:pPr algn="l"/>
            <a:r>
              <a:rPr lang="fr-FR" sz="2400" dirty="0" smtClean="0">
                <a:solidFill>
                  <a:schemeClr val="bg1"/>
                </a:solidFill>
              </a:rPr>
              <a:t>Apprendre est un acte constructif, dont l’étudiant est l’acteur principal</a:t>
            </a:r>
            <a:endParaRPr lang="fr-FR" sz="2400" dirty="0">
              <a:solidFill>
                <a:schemeClr val="bg1"/>
              </a:solidFill>
            </a:endParaRPr>
          </a:p>
        </p:txBody>
      </p:sp>
      <p:sp>
        <p:nvSpPr>
          <p:cNvPr id="21" name="ZoneTexte 20"/>
          <p:cNvSpPr txBox="1"/>
          <p:nvPr/>
        </p:nvSpPr>
        <p:spPr>
          <a:xfrm>
            <a:off x="3563888" y="2422049"/>
            <a:ext cx="1851789" cy="430887"/>
          </a:xfrm>
          <a:prstGeom prst="rect">
            <a:avLst/>
          </a:prstGeom>
          <a:solidFill>
            <a:srgbClr val="009900"/>
          </a:solidFill>
          <a:ln>
            <a:noFill/>
          </a:ln>
        </p:spPr>
        <p:txBody>
          <a:bodyPr wrap="none" rtlCol="0">
            <a:spAutoFit/>
          </a:bodyPr>
          <a:lstStyle/>
          <a:p>
            <a:r>
              <a:rPr lang="fr-FR" sz="2200" dirty="0" smtClean="0">
                <a:solidFill>
                  <a:schemeClr val="bg1"/>
                </a:solidFill>
              </a:rPr>
              <a:t>Connaissances</a:t>
            </a:r>
            <a:endParaRPr lang="fr-FR" sz="2200" dirty="0">
              <a:solidFill>
                <a:schemeClr val="bg1"/>
              </a:solidFill>
            </a:endParaRPr>
          </a:p>
        </p:txBody>
      </p:sp>
      <p:sp>
        <p:nvSpPr>
          <p:cNvPr id="24" name="ZoneTexte 23"/>
          <p:cNvSpPr txBox="1"/>
          <p:nvPr/>
        </p:nvSpPr>
        <p:spPr>
          <a:xfrm>
            <a:off x="5464198" y="4280147"/>
            <a:ext cx="1124026" cy="430887"/>
          </a:xfrm>
          <a:prstGeom prst="rect">
            <a:avLst/>
          </a:prstGeom>
          <a:solidFill>
            <a:srgbClr val="009900"/>
          </a:solidFill>
          <a:ln>
            <a:noFill/>
          </a:ln>
        </p:spPr>
        <p:txBody>
          <a:bodyPr wrap="none" rtlCol="0">
            <a:spAutoFit/>
          </a:bodyPr>
          <a:lstStyle/>
          <a:p>
            <a:r>
              <a:rPr lang="fr-FR" sz="2200" dirty="0">
                <a:solidFill>
                  <a:schemeClr val="bg1"/>
                </a:solidFill>
              </a:rPr>
              <a:t>E</a:t>
            </a:r>
            <a:r>
              <a:rPr lang="fr-FR" sz="2200" dirty="0" smtClean="0">
                <a:solidFill>
                  <a:schemeClr val="bg1"/>
                </a:solidFill>
              </a:rPr>
              <a:t>tudiant</a:t>
            </a:r>
            <a:endParaRPr lang="fr-FR" sz="2200" dirty="0">
              <a:solidFill>
                <a:schemeClr val="bg1"/>
              </a:solidFill>
            </a:endParaRPr>
          </a:p>
        </p:txBody>
      </p:sp>
      <p:sp>
        <p:nvSpPr>
          <p:cNvPr id="25" name="ZoneTexte 24"/>
          <p:cNvSpPr txBox="1"/>
          <p:nvPr/>
        </p:nvSpPr>
        <p:spPr>
          <a:xfrm>
            <a:off x="2123728" y="4290589"/>
            <a:ext cx="1390124" cy="430887"/>
          </a:xfrm>
          <a:prstGeom prst="rect">
            <a:avLst/>
          </a:prstGeom>
          <a:solidFill>
            <a:srgbClr val="009900"/>
          </a:solidFill>
        </p:spPr>
        <p:txBody>
          <a:bodyPr wrap="none" rtlCol="0">
            <a:spAutoFit/>
          </a:bodyPr>
          <a:lstStyle/>
          <a:p>
            <a:r>
              <a:rPr lang="fr-FR" sz="2200" dirty="0" smtClean="0">
                <a:solidFill>
                  <a:schemeClr val="bg1"/>
                </a:solidFill>
              </a:rPr>
              <a:t>Enseignant</a:t>
            </a:r>
            <a:endParaRPr lang="fr-FR" sz="2200" dirty="0">
              <a:solidFill>
                <a:schemeClr val="bg1"/>
              </a:solidFill>
            </a:endParaRPr>
          </a:p>
        </p:txBody>
      </p:sp>
      <p:sp>
        <p:nvSpPr>
          <p:cNvPr id="26" name="ZoneTexte 25"/>
          <p:cNvSpPr txBox="1"/>
          <p:nvPr/>
        </p:nvSpPr>
        <p:spPr>
          <a:xfrm>
            <a:off x="3779912" y="4510281"/>
            <a:ext cx="1513428" cy="430887"/>
          </a:xfrm>
          <a:prstGeom prst="rect">
            <a:avLst/>
          </a:prstGeom>
          <a:noFill/>
        </p:spPr>
        <p:txBody>
          <a:bodyPr wrap="none" rtlCol="0">
            <a:spAutoFit/>
          </a:bodyPr>
          <a:lstStyle/>
          <a:p>
            <a:r>
              <a:rPr lang="fr-FR" sz="2200" b="1" dirty="0" smtClean="0">
                <a:solidFill>
                  <a:srgbClr val="006686"/>
                </a:solidFill>
              </a:rPr>
              <a:t>pédagogie</a:t>
            </a:r>
            <a:endParaRPr lang="fr-FR" sz="2200" b="1" dirty="0">
              <a:solidFill>
                <a:srgbClr val="006686"/>
              </a:solidFill>
            </a:endParaRPr>
          </a:p>
        </p:txBody>
      </p:sp>
      <p:sp>
        <p:nvSpPr>
          <p:cNvPr id="27" name="ZoneTexte 26"/>
          <p:cNvSpPr txBox="1"/>
          <p:nvPr/>
        </p:nvSpPr>
        <p:spPr>
          <a:xfrm>
            <a:off x="5009648" y="3330133"/>
            <a:ext cx="1982274" cy="430887"/>
          </a:xfrm>
          <a:prstGeom prst="rect">
            <a:avLst/>
          </a:prstGeom>
          <a:noFill/>
        </p:spPr>
        <p:txBody>
          <a:bodyPr wrap="none" rtlCol="0">
            <a:spAutoFit/>
          </a:bodyPr>
          <a:lstStyle/>
          <a:p>
            <a:r>
              <a:rPr lang="fr-FR" sz="2200" b="1" dirty="0" smtClean="0">
                <a:solidFill>
                  <a:srgbClr val="006686"/>
                </a:solidFill>
              </a:rPr>
              <a:t>apprentissage</a:t>
            </a:r>
            <a:endParaRPr lang="fr-FR" sz="2200" b="1" dirty="0">
              <a:solidFill>
                <a:srgbClr val="006686"/>
              </a:solidFill>
            </a:endParaRPr>
          </a:p>
        </p:txBody>
      </p:sp>
      <p:sp>
        <p:nvSpPr>
          <p:cNvPr id="28" name="ZoneTexte 27"/>
          <p:cNvSpPr txBox="1"/>
          <p:nvPr/>
        </p:nvSpPr>
        <p:spPr>
          <a:xfrm>
            <a:off x="2483768" y="3330133"/>
            <a:ext cx="1558440" cy="430887"/>
          </a:xfrm>
          <a:prstGeom prst="rect">
            <a:avLst/>
          </a:prstGeom>
          <a:noFill/>
        </p:spPr>
        <p:txBody>
          <a:bodyPr wrap="none" rtlCol="0">
            <a:spAutoFit/>
          </a:bodyPr>
          <a:lstStyle/>
          <a:p>
            <a:r>
              <a:rPr lang="fr-FR" sz="2200" b="1" dirty="0" smtClean="0">
                <a:solidFill>
                  <a:srgbClr val="006686"/>
                </a:solidFill>
              </a:rPr>
              <a:t>didactique</a:t>
            </a:r>
            <a:endParaRPr lang="fr-FR" sz="2200" b="1" dirty="0">
              <a:solidFill>
                <a:srgbClr val="006686"/>
              </a:solidFill>
            </a:endParaRPr>
          </a:p>
        </p:txBody>
      </p:sp>
      <p:cxnSp>
        <p:nvCxnSpPr>
          <p:cNvPr id="29" name="Connecteur droit 28"/>
          <p:cNvCxnSpPr/>
          <p:nvPr/>
        </p:nvCxnSpPr>
        <p:spPr>
          <a:xfrm flipH="1">
            <a:off x="3563888" y="2926105"/>
            <a:ext cx="900000" cy="15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4464088" y="2926105"/>
            <a:ext cx="900000" cy="15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563888" y="4474105"/>
            <a:ext cx="18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animBg="1"/>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Changements Lycée-Université</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1. Les difficultés des primo-arrivants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6</a:t>
              </a:fld>
              <a:endParaRPr lang="fr-FR" sz="1400" b="1" dirty="0">
                <a:solidFill>
                  <a:schemeClr val="bg1"/>
                </a:solidFill>
              </a:endParaRPr>
            </a:p>
          </p:txBody>
        </p:sp>
      </p:grpSp>
      <p:graphicFrame>
        <p:nvGraphicFramePr>
          <p:cNvPr id="2" name="Tableau 1"/>
          <p:cNvGraphicFramePr>
            <a:graphicFrameLocks noGrp="1"/>
          </p:cNvGraphicFramePr>
          <p:nvPr>
            <p:extLst>
              <p:ext uri="{D42A27DB-BD31-4B8C-83A1-F6EECF244321}">
                <p14:modId xmlns:p14="http://schemas.microsoft.com/office/powerpoint/2010/main" val="469169762"/>
              </p:ext>
            </p:extLst>
          </p:nvPr>
        </p:nvGraphicFramePr>
        <p:xfrm>
          <a:off x="1205436" y="836712"/>
          <a:ext cx="7380000" cy="3352800"/>
        </p:xfrm>
        <a:graphic>
          <a:graphicData uri="http://schemas.openxmlformats.org/drawingml/2006/table">
            <a:tbl>
              <a:tblPr firstRow="1" bandRow="1">
                <a:tableStyleId>{5C22544A-7EE6-4342-B048-85BDC9FD1C3A}</a:tableStyleId>
              </a:tblPr>
              <a:tblGrid>
                <a:gridCol w="3690000"/>
                <a:gridCol w="3690000"/>
              </a:tblGrid>
              <a:tr h="456269">
                <a:tc>
                  <a:txBody>
                    <a:bodyPr/>
                    <a:lstStyle/>
                    <a:p>
                      <a:r>
                        <a:rPr lang="fr-FR" sz="2800" dirty="0" smtClean="0">
                          <a:latin typeface="Calibri" panose="020F0502020204030204" pitchFamily="34" charset="0"/>
                        </a:rPr>
                        <a:t>Lycée</a:t>
                      </a:r>
                      <a:endParaRPr lang="fr-FR" sz="2800" dirty="0">
                        <a:latin typeface="Calibri" panose="020F0502020204030204" pitchFamily="34" charset="0"/>
                      </a:endParaRPr>
                    </a:p>
                  </a:txBody>
                  <a:tcPr>
                    <a:solidFill>
                      <a:srgbClr val="285A84"/>
                    </a:solidFill>
                  </a:tcPr>
                </a:tc>
                <a:tc>
                  <a:txBody>
                    <a:bodyPr/>
                    <a:lstStyle/>
                    <a:p>
                      <a:r>
                        <a:rPr lang="fr-FR" sz="2800" dirty="0" smtClean="0">
                          <a:latin typeface="Calibri" panose="020F0502020204030204" pitchFamily="34" charset="0"/>
                        </a:rPr>
                        <a:t>Université</a:t>
                      </a:r>
                      <a:endParaRPr lang="fr-FR" sz="2800" dirty="0">
                        <a:latin typeface="Calibri" panose="020F0502020204030204" pitchFamily="34" charset="0"/>
                      </a:endParaRPr>
                    </a:p>
                  </a:txBody>
                  <a:tcPr>
                    <a:solidFill>
                      <a:srgbClr val="009900"/>
                    </a:solidFill>
                  </a:tcPr>
                </a:tc>
              </a:tr>
              <a:tr h="832020">
                <a:tc>
                  <a:txBody>
                    <a:bodyPr/>
                    <a:lstStyle/>
                    <a:p>
                      <a:r>
                        <a:rPr lang="fr-FR" sz="2800" dirty="0" smtClean="0">
                          <a:latin typeface="Calibri" panose="020F0502020204030204" pitchFamily="34" charset="0"/>
                        </a:rPr>
                        <a:t>Cours intégré</a:t>
                      </a:r>
                      <a:endParaRPr lang="fr-FR" sz="28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dirty="0" smtClean="0">
                          <a:latin typeface="Calibri" panose="020F0502020204030204" pitchFamily="34" charset="0"/>
                        </a:rPr>
                        <a:t>Cours Magistral</a:t>
                      </a:r>
                    </a:p>
                    <a:p>
                      <a:pPr marL="0" marR="0" indent="0" algn="l" defTabSz="914400" rtl="0" eaLnBrk="1" fontAlgn="auto" latinLnBrk="0" hangingPunct="1">
                        <a:lnSpc>
                          <a:spcPct val="100000"/>
                        </a:lnSpc>
                        <a:spcBef>
                          <a:spcPts val="0"/>
                        </a:spcBef>
                        <a:spcAft>
                          <a:spcPts val="0"/>
                        </a:spcAft>
                        <a:buClrTx/>
                        <a:buSzTx/>
                        <a:buFontTx/>
                        <a:buNone/>
                        <a:tabLst/>
                        <a:defRPr/>
                      </a:pPr>
                      <a:r>
                        <a:rPr lang="fr-FR" sz="2800" dirty="0" smtClean="0">
                          <a:latin typeface="Calibri" panose="020F0502020204030204" pitchFamily="34" charset="0"/>
                        </a:rPr>
                        <a:t>+ Travaux Dirigés</a:t>
                      </a:r>
                    </a:p>
                  </a:txBody>
                  <a:tcPr>
                    <a:solidFill>
                      <a:schemeClr val="accent3">
                        <a:lumMod val="40000"/>
                        <a:lumOff val="60000"/>
                      </a:schemeClr>
                    </a:solidFill>
                  </a:tcPr>
                </a:tc>
              </a:tr>
              <a:tr h="832020">
                <a:tc>
                  <a:txBody>
                    <a:bodyPr/>
                    <a:lstStyle/>
                    <a:p>
                      <a:r>
                        <a:rPr lang="fr-FR" sz="2800" dirty="0" smtClean="0">
                          <a:latin typeface="Calibri" panose="020F0502020204030204" pitchFamily="34" charset="0"/>
                        </a:rPr>
                        <a:t>Devoirs hebdomadaires</a:t>
                      </a:r>
                    </a:p>
                    <a:p>
                      <a:r>
                        <a:rPr lang="fr-FR" sz="2800" dirty="0" smtClean="0">
                          <a:latin typeface="Calibri" panose="020F0502020204030204" pitchFamily="34" charset="0"/>
                        </a:rPr>
                        <a:t>DM, DS</a:t>
                      </a:r>
                      <a:endParaRPr lang="fr-FR" sz="2800" dirty="0">
                        <a:latin typeface="Calibri" panose="020F0502020204030204" pitchFamily="34" charset="0"/>
                      </a:endParaRPr>
                    </a:p>
                  </a:txBody>
                  <a:tcPr/>
                </a:tc>
                <a:tc>
                  <a:txBody>
                    <a:bodyPr/>
                    <a:lstStyle/>
                    <a:p>
                      <a:r>
                        <a:rPr lang="fr-FR" sz="2800" dirty="0" smtClean="0">
                          <a:latin typeface="Calibri" panose="020F0502020204030204" pitchFamily="34" charset="0"/>
                        </a:rPr>
                        <a:t>Ctrl continu</a:t>
                      </a:r>
                      <a:br>
                        <a:rPr lang="fr-FR" sz="2800" dirty="0" smtClean="0">
                          <a:latin typeface="Calibri" panose="020F0502020204030204" pitchFamily="34" charset="0"/>
                        </a:rPr>
                      </a:br>
                      <a:r>
                        <a:rPr lang="fr-FR" sz="2800" dirty="0" smtClean="0">
                          <a:latin typeface="Calibri" panose="020F0502020204030204" pitchFamily="34" charset="0"/>
                        </a:rPr>
                        <a:t>Examen</a:t>
                      </a:r>
                      <a:r>
                        <a:rPr lang="fr-FR" sz="2800" baseline="0" dirty="0" smtClean="0">
                          <a:latin typeface="Calibri" panose="020F0502020204030204" pitchFamily="34" charset="0"/>
                        </a:rPr>
                        <a:t> fin de semestre</a:t>
                      </a:r>
                      <a:endParaRPr lang="fr-FR" sz="2800" dirty="0">
                        <a:latin typeface="Calibri" panose="020F0502020204030204" pitchFamily="34" charset="0"/>
                      </a:endParaRPr>
                    </a:p>
                  </a:txBody>
                  <a:tcPr>
                    <a:solidFill>
                      <a:schemeClr val="accent3">
                        <a:lumMod val="20000"/>
                        <a:lumOff val="80000"/>
                      </a:schemeClr>
                    </a:solidFill>
                  </a:tcPr>
                </a:tc>
              </a:tr>
              <a:tr h="832020">
                <a:tc>
                  <a:txBody>
                    <a:bodyPr/>
                    <a:lstStyle/>
                    <a:p>
                      <a:r>
                        <a:rPr lang="fr-FR" sz="2800" dirty="0" smtClean="0">
                          <a:latin typeface="Calibri" panose="020F0502020204030204" pitchFamily="34" charset="0"/>
                        </a:rPr>
                        <a:t>Attentes </a:t>
                      </a:r>
                      <a:br>
                        <a:rPr lang="fr-FR" sz="2800" dirty="0" smtClean="0">
                          <a:latin typeface="Calibri" panose="020F0502020204030204" pitchFamily="34" charset="0"/>
                        </a:rPr>
                      </a:br>
                      <a:r>
                        <a:rPr lang="fr-FR" sz="2800" dirty="0" smtClean="0">
                          <a:latin typeface="Calibri" panose="020F0502020204030204" pitchFamily="34" charset="0"/>
                        </a:rPr>
                        <a:t>du secondaire</a:t>
                      </a:r>
                      <a:endParaRPr lang="fr-FR" sz="2800" dirty="0">
                        <a:latin typeface="Calibri" panose="020F0502020204030204" pitchFamily="34" charset="0"/>
                      </a:endParaRPr>
                    </a:p>
                  </a:txBody>
                  <a:tcPr/>
                </a:tc>
                <a:tc>
                  <a:txBody>
                    <a:bodyPr/>
                    <a:lstStyle/>
                    <a:p>
                      <a:r>
                        <a:rPr lang="fr-FR" sz="2800" smtClean="0">
                          <a:latin typeface="Calibri" panose="020F0502020204030204" pitchFamily="34" charset="0"/>
                        </a:rPr>
                        <a:t>Attentes </a:t>
                      </a:r>
                      <a:r>
                        <a:rPr lang="fr-FR" sz="2800" dirty="0" smtClean="0">
                          <a:latin typeface="Calibri" panose="020F0502020204030204" pitchFamily="34" charset="0"/>
                        </a:rPr>
                        <a:t>du su</a:t>
                      </a:r>
                      <a:r>
                        <a:rPr lang="fr-FR" sz="2800" baseline="0" dirty="0" smtClean="0">
                          <a:latin typeface="Calibri" panose="020F0502020204030204" pitchFamily="34" charset="0"/>
                        </a:rPr>
                        <a:t>périeur</a:t>
                      </a:r>
                      <a:endParaRPr lang="fr-FR" sz="2800" dirty="0">
                        <a:latin typeface="Calibri" panose="020F0502020204030204" pitchFamily="34" charset="0"/>
                      </a:endParaRPr>
                    </a:p>
                  </a:txBody>
                  <a:tcPr>
                    <a:solidFill>
                      <a:schemeClr val="accent3">
                        <a:lumMod val="60000"/>
                        <a:lumOff val="40000"/>
                      </a:schemeClr>
                    </a:solidFill>
                  </a:tcPr>
                </a:tc>
              </a:tr>
            </a:tbl>
          </a:graphicData>
        </a:graphic>
      </p:graphicFrame>
      <p:sp>
        <p:nvSpPr>
          <p:cNvPr id="10" name="Rectangle 9"/>
          <p:cNvSpPr/>
          <p:nvPr/>
        </p:nvSpPr>
        <p:spPr>
          <a:xfrm>
            <a:off x="992559" y="4897487"/>
            <a:ext cx="7920881" cy="1311128"/>
          </a:xfrm>
          <a:prstGeom prst="rect">
            <a:avLst/>
          </a:prstGeom>
          <a:ln>
            <a:solidFill>
              <a:schemeClr val="tx1"/>
            </a:solidFill>
          </a:ln>
        </p:spPr>
        <p:txBody>
          <a:bodyPr wrap="square">
            <a:spAutoFit/>
          </a:bodyPr>
          <a:lstStyle/>
          <a:p>
            <a:pPr marL="342900" indent="-342900">
              <a:buFont typeface="Arial" panose="020B0604020202020204" pitchFamily="34" charset="0"/>
              <a:buChar char="•"/>
            </a:pPr>
            <a:r>
              <a:rPr lang="fr-FR" sz="2400" i="1" dirty="0" smtClean="0"/>
              <a:t>« Le </a:t>
            </a:r>
            <a:r>
              <a:rPr lang="fr-FR" sz="2400" i="1" dirty="0"/>
              <a:t>1er semestre n'est pas compliqué </a:t>
            </a:r>
            <a:r>
              <a:rPr lang="fr-FR" sz="2400" i="1" dirty="0" smtClean="0"/>
              <a:t>… </a:t>
            </a:r>
          </a:p>
          <a:p>
            <a:r>
              <a:rPr lang="fr-FR" sz="2400" i="1" dirty="0"/>
              <a:t>i</a:t>
            </a:r>
            <a:r>
              <a:rPr lang="fr-FR" sz="2400" i="1" dirty="0" smtClean="0"/>
              <a:t>l </a:t>
            </a:r>
            <a:r>
              <a:rPr lang="fr-FR" sz="2400" i="1" dirty="0"/>
              <a:t>est difficile </a:t>
            </a:r>
            <a:r>
              <a:rPr lang="fr-FR" sz="2400" b="1" i="1" dirty="0">
                <a:solidFill>
                  <a:srgbClr val="009900"/>
                </a:solidFill>
              </a:rPr>
              <a:t>surtout au niveau de l'adaptation au rythme</a:t>
            </a:r>
            <a:r>
              <a:rPr lang="fr-FR" sz="2400" i="1" dirty="0"/>
              <a:t> </a:t>
            </a:r>
            <a:r>
              <a:rPr lang="fr-FR" sz="2400" i="1" dirty="0" smtClean="0"/>
              <a:t> »</a:t>
            </a:r>
          </a:p>
          <a:p>
            <a:pPr marL="87313" indent="-87313">
              <a:buFont typeface="Arial" panose="020B0604020202020204" pitchFamily="34" charset="0"/>
              <a:buChar char="•"/>
            </a:pPr>
            <a:r>
              <a:rPr lang="fr-FR" sz="2400" i="1" dirty="0" smtClean="0"/>
              <a:t>  </a:t>
            </a:r>
            <a:r>
              <a:rPr lang="fr-FR" sz="2400" i="1" dirty="0" smtClean="0">
                <a:solidFill>
                  <a:srgbClr val="009900"/>
                </a:solidFill>
              </a:rPr>
              <a:t>57% </a:t>
            </a:r>
            <a:r>
              <a:rPr lang="fr-FR" sz="2400" i="1" dirty="0" smtClean="0"/>
              <a:t>des étudiants ont du mal à travailler régulièrement</a:t>
            </a:r>
            <a:endParaRPr lang="fr-FR" sz="2400" dirty="0"/>
          </a:p>
        </p:txBody>
      </p:sp>
      <p:sp>
        <p:nvSpPr>
          <p:cNvPr id="11" name="Rectangle 10"/>
          <p:cNvSpPr/>
          <p:nvPr/>
        </p:nvSpPr>
        <p:spPr>
          <a:xfrm>
            <a:off x="992559" y="4448086"/>
            <a:ext cx="7920881" cy="424732"/>
          </a:xfrm>
          <a:prstGeom prst="rect">
            <a:avLst/>
          </a:prstGeom>
          <a:solidFill>
            <a:srgbClr val="009900"/>
          </a:solidFill>
          <a:ln>
            <a:solidFill>
              <a:schemeClr val="tx1"/>
            </a:solidFill>
          </a:ln>
        </p:spPr>
        <p:txBody>
          <a:bodyPr wrap="square">
            <a:spAutoFit/>
          </a:bodyPr>
          <a:lstStyle/>
          <a:p>
            <a:r>
              <a:rPr lang="fr-FR" sz="2400" dirty="0">
                <a:solidFill>
                  <a:schemeClr val="bg1"/>
                </a:solidFill>
              </a:rPr>
              <a:t>Enquête menée auprès d’étudiants de DUT</a:t>
            </a:r>
          </a:p>
        </p:txBody>
      </p:sp>
    </p:spTree>
    <p:extLst>
      <p:ext uri="{BB962C8B-B14F-4D97-AF65-F5344CB8AC3E}">
        <p14:creationId xmlns:p14="http://schemas.microsoft.com/office/powerpoint/2010/main" val="41711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b="1" dirty="0" smtClean="0">
                <a:latin typeface="Calibri" panose="020F0502020204030204" pitchFamily="34" charset="0"/>
              </a:rPr>
              <a:t>Plan</a:t>
            </a:r>
            <a:endParaRPr lang="fr-FR" altLang="fr-FR"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rPr>
                  <a:t>Plan</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7</a:t>
              </a:fld>
              <a:endParaRPr lang="fr-FR" sz="1400" b="1" dirty="0">
                <a:solidFill>
                  <a:schemeClr val="bg1"/>
                </a:solidFill>
              </a:endParaRPr>
            </a:p>
          </p:txBody>
        </p:sp>
      </p:grpSp>
      <p:sp>
        <p:nvSpPr>
          <p:cNvPr id="3" name="ZoneTexte 2"/>
          <p:cNvSpPr txBox="1"/>
          <p:nvPr/>
        </p:nvSpPr>
        <p:spPr>
          <a:xfrm>
            <a:off x="632520" y="2204864"/>
            <a:ext cx="8424936" cy="2862322"/>
          </a:xfrm>
          <a:prstGeom prst="rect">
            <a:avLst/>
          </a:prstGeom>
          <a:noFill/>
          <a:ln>
            <a:solidFill>
              <a:srgbClr val="285A84"/>
            </a:solidFill>
          </a:ln>
        </p:spPr>
        <p:txBody>
          <a:bodyPr wrap="square" rtlCol="0">
            <a:spAutoFit/>
          </a:bodyPr>
          <a:lstStyle/>
          <a:p>
            <a:pPr marL="514350" indent="-514350" algn="l">
              <a:buFont typeface="+mj-lt"/>
              <a:buAutoNum type="arabicPeriod"/>
            </a:pPr>
            <a:r>
              <a:rPr lang="fr-FR" sz="4000" dirty="0" smtClean="0">
                <a:solidFill>
                  <a:schemeClr val="tx2">
                    <a:lumMod val="20000"/>
                    <a:lumOff val="80000"/>
                  </a:schemeClr>
                </a:solidFill>
              </a:rPr>
              <a:t>Les difficultés des primo-arrivants</a:t>
            </a:r>
          </a:p>
          <a:p>
            <a:pPr marL="514350" indent="-514350" algn="l">
              <a:buFont typeface="+mj-lt"/>
              <a:buAutoNum type="arabicPeriod"/>
            </a:pPr>
            <a:r>
              <a:rPr lang="fr-FR" sz="4000" dirty="0" smtClean="0"/>
              <a:t>L’effet </a:t>
            </a:r>
            <a:r>
              <a:rPr lang="fr-FR" sz="4000" i="1" dirty="0" smtClean="0"/>
              <a:t>« </a:t>
            </a:r>
            <a:r>
              <a:rPr lang="fr-FR" sz="4000" i="1" dirty="0" err="1" smtClean="0"/>
              <a:t>testing</a:t>
            </a:r>
            <a:r>
              <a:rPr lang="fr-FR" sz="4000" i="1" dirty="0" smtClean="0"/>
              <a:t> »</a:t>
            </a:r>
          </a:p>
          <a:p>
            <a:pPr marL="514350" indent="-514350" algn="l">
              <a:buFont typeface="+mj-lt"/>
              <a:buAutoNum type="arabicPeriod"/>
            </a:pPr>
            <a:r>
              <a:rPr lang="fr-FR" sz="4000" dirty="0" smtClean="0">
                <a:solidFill>
                  <a:schemeClr val="tx2">
                    <a:lumMod val="20000"/>
                    <a:lumOff val="80000"/>
                  </a:schemeClr>
                </a:solidFill>
              </a:rPr>
              <a:t>Mise en œuvre</a:t>
            </a:r>
          </a:p>
          <a:p>
            <a:pPr marL="514350" indent="-514350" algn="l">
              <a:buFont typeface="+mj-lt"/>
              <a:buAutoNum type="arabicPeriod"/>
            </a:pPr>
            <a:r>
              <a:rPr lang="fr-FR" sz="4000" dirty="0" smtClean="0">
                <a:solidFill>
                  <a:schemeClr val="tx2">
                    <a:lumMod val="20000"/>
                    <a:lumOff val="80000"/>
                  </a:schemeClr>
                </a:solidFill>
              </a:rPr>
              <a:t>Point de vue des étudiants</a:t>
            </a:r>
            <a:endParaRPr lang="fr-FR" sz="4000" dirty="0">
              <a:solidFill>
                <a:schemeClr val="tx2">
                  <a:lumMod val="20000"/>
                  <a:lumOff val="80000"/>
                </a:schemeClr>
              </a:solidFill>
            </a:endParaRPr>
          </a:p>
        </p:txBody>
      </p:sp>
    </p:spTree>
    <p:extLst>
      <p:ext uri="{BB962C8B-B14F-4D97-AF65-F5344CB8AC3E}">
        <p14:creationId xmlns:p14="http://schemas.microsoft.com/office/powerpoint/2010/main" val="407458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06400" y="-27384"/>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Evaluation sommative / formative</a:t>
            </a:r>
            <a:endParaRPr lang="fr-FR" altLang="fr-FR" sz="3200" b="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a:solidFill>
                      <a:schemeClr val="bg1"/>
                    </a:solidFill>
                  </a:rPr>
                  <a:t>2. L’effet  </a:t>
                </a:r>
                <a:r>
                  <a:rPr lang="fr-FR" sz="1800" i="1" dirty="0" err="1">
                    <a:solidFill>
                      <a:schemeClr val="bg1"/>
                    </a:solidFill>
                  </a:rPr>
                  <a:t>testing</a:t>
                </a:r>
                <a:r>
                  <a:rPr lang="fr-FR" sz="1800" i="1" dirty="0">
                    <a:solidFill>
                      <a:schemeClr val="bg1"/>
                    </a:solidFill>
                  </a:rPr>
                  <a:t> </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8</a:t>
              </a:fld>
              <a:endParaRPr lang="fr-FR" sz="1400" b="1" dirty="0">
                <a:solidFill>
                  <a:schemeClr val="bg1"/>
                </a:solidFill>
              </a:endParaRPr>
            </a:p>
          </p:txBody>
        </p:sp>
      </p:gr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921" y="1989054"/>
            <a:ext cx="1476307" cy="22265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89" y="1988840"/>
            <a:ext cx="1417254" cy="2227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186" y="2059477"/>
            <a:ext cx="1417254" cy="204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553" y="2042189"/>
            <a:ext cx="1417254" cy="209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58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51774" y="44425"/>
            <a:ext cx="8229600"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altLang="fr-FR" sz="3200" b="1" dirty="0" smtClean="0">
                <a:latin typeface="Calibri" panose="020F0502020204030204" pitchFamily="34" charset="0"/>
              </a:rPr>
              <a:t>L’effet </a:t>
            </a:r>
            <a:r>
              <a:rPr lang="fr-FR" altLang="fr-FR" sz="3200" b="1" i="1" dirty="0" err="1" smtClean="0">
                <a:latin typeface="Calibri" panose="020F0502020204030204" pitchFamily="34" charset="0"/>
              </a:rPr>
              <a:t>testing</a:t>
            </a:r>
            <a:endParaRPr lang="fr-FR" altLang="fr-FR" sz="3200" b="1" i="1" dirty="0" smtClean="0">
              <a:latin typeface="Calibri" pitchFamily="34" charset="0"/>
              <a:ea typeface="ＭＳ Ｐゴシック" pitchFamily="34" charset="-128"/>
            </a:endParaRPr>
          </a:p>
        </p:txBody>
      </p:sp>
      <p:grpSp>
        <p:nvGrpSpPr>
          <p:cNvPr id="5" name="Groupe 4"/>
          <p:cNvGrpSpPr/>
          <p:nvPr/>
        </p:nvGrpSpPr>
        <p:grpSpPr>
          <a:xfrm>
            <a:off x="-3845" y="6514068"/>
            <a:ext cx="9909845" cy="360000"/>
            <a:chOff x="-3845" y="6514068"/>
            <a:chExt cx="9909845" cy="360000"/>
          </a:xfrm>
        </p:grpSpPr>
        <p:grpSp>
          <p:nvGrpSpPr>
            <p:cNvPr id="6" name="Groupe 5"/>
            <p:cNvGrpSpPr/>
            <p:nvPr/>
          </p:nvGrpSpPr>
          <p:grpSpPr>
            <a:xfrm>
              <a:off x="-3845" y="6514068"/>
              <a:ext cx="9909845" cy="360000"/>
              <a:chOff x="-3845" y="6514068"/>
              <a:chExt cx="9909845" cy="360000"/>
            </a:xfrm>
          </p:grpSpPr>
          <p:sp>
            <p:nvSpPr>
              <p:cNvPr id="8" name="ZoneTexte 7"/>
              <p:cNvSpPr txBox="1"/>
              <p:nvPr/>
            </p:nvSpPr>
            <p:spPr>
              <a:xfrm>
                <a:off x="4758695" y="6514068"/>
                <a:ext cx="5147305" cy="360000"/>
              </a:xfrm>
              <a:prstGeom prst="rect">
                <a:avLst/>
              </a:prstGeom>
              <a:solidFill>
                <a:srgbClr val="009900"/>
              </a:solidFill>
              <a:ln>
                <a:noFill/>
              </a:ln>
            </p:spPr>
            <p:txBody>
              <a:bodyPr wrap="square" rtlCol="0">
                <a:noAutofit/>
              </a:bodyPr>
              <a:lstStyle/>
              <a:p>
                <a:pPr algn="l"/>
                <a:r>
                  <a:rPr lang="fr-FR" sz="1800" dirty="0" smtClean="0">
                    <a:solidFill>
                      <a:schemeClr val="bg1"/>
                    </a:solidFill>
                  </a:rPr>
                  <a:t>2. L’effet  </a:t>
                </a:r>
                <a:r>
                  <a:rPr lang="fr-FR" sz="1800" i="1" dirty="0" err="1" smtClean="0">
                    <a:solidFill>
                      <a:schemeClr val="bg1"/>
                    </a:solidFill>
                  </a:rPr>
                  <a:t>testing</a:t>
                </a:r>
                <a:r>
                  <a:rPr lang="fr-FR" sz="1800" dirty="0" smtClean="0">
                    <a:solidFill>
                      <a:schemeClr val="bg1"/>
                    </a:solidFill>
                    <a:latin typeface="Comic Sans MS" pitchFamily="66" charset="0"/>
                  </a:rPr>
                  <a:t>	           	           </a:t>
                </a:r>
                <a:endParaRPr lang="fr-FR" sz="1800" b="1" dirty="0" smtClean="0">
                  <a:solidFill>
                    <a:schemeClr val="bg1"/>
                  </a:solidFill>
                  <a:latin typeface="Calibri" pitchFamily="34" charset="0"/>
                </a:endParaRPr>
              </a:p>
            </p:txBody>
          </p:sp>
          <p:sp>
            <p:nvSpPr>
              <p:cNvPr id="9" name="ZoneTexte 8"/>
              <p:cNvSpPr txBox="1"/>
              <p:nvPr/>
            </p:nvSpPr>
            <p:spPr>
              <a:xfrm>
                <a:off x="-3845" y="6514068"/>
                <a:ext cx="4758375" cy="360000"/>
              </a:xfrm>
              <a:prstGeom prst="rect">
                <a:avLst/>
              </a:prstGeom>
              <a:solidFill>
                <a:schemeClr val="tx2">
                  <a:lumMod val="75000"/>
                </a:schemeClr>
              </a:solidFill>
              <a:ln>
                <a:noFill/>
              </a:ln>
            </p:spPr>
            <p:txBody>
              <a:bodyPr wrap="square" rtlCol="0">
                <a:spAutoFit/>
              </a:bodyPr>
              <a:lstStyle/>
              <a:p>
                <a:pPr algn="l"/>
                <a:r>
                  <a:rPr lang="fr-FR" sz="1800" dirty="0">
                    <a:solidFill>
                      <a:schemeClr val="bg1"/>
                    </a:solidFill>
                  </a:rPr>
                  <a:t>B. JULIEN / P. PAMPHILE/ MJ. </a:t>
                </a:r>
                <a:r>
                  <a:rPr lang="fr-FR" sz="1800" dirty="0" smtClean="0">
                    <a:solidFill>
                      <a:schemeClr val="bg1"/>
                    </a:solidFill>
                  </a:rPr>
                  <a:t>RAMAGE</a:t>
                </a:r>
                <a:endParaRPr lang="fr-FR" sz="1800" dirty="0">
                  <a:solidFill>
                    <a:schemeClr val="bg1"/>
                  </a:solidFill>
                </a:endParaRPr>
              </a:p>
            </p:txBody>
          </p:sp>
        </p:grpSp>
        <p:sp>
          <p:nvSpPr>
            <p:cNvPr id="7" name="Rectangle 41"/>
            <p:cNvSpPr>
              <a:spLocks noChangeArrowheads="1"/>
            </p:cNvSpPr>
            <p:nvPr/>
          </p:nvSpPr>
          <p:spPr bwMode="auto">
            <a:xfrm>
              <a:off x="9466699" y="6536015"/>
              <a:ext cx="42821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1A990E0F-1F7F-4756-9F35-37403367FB2D}" type="slidenum">
                <a:rPr lang="fr-FR" sz="1400" b="1">
                  <a:solidFill>
                    <a:schemeClr val="bg1"/>
                  </a:solidFill>
                </a:rPr>
                <a:pPr algn="ctr"/>
                <a:t>9</a:t>
              </a:fld>
              <a:endParaRPr lang="fr-FR" sz="1400" b="1" dirty="0">
                <a:solidFill>
                  <a:schemeClr val="bg1"/>
                </a:solidFill>
              </a:endParaRPr>
            </a:p>
          </p:txBody>
        </p:sp>
      </p:grpSp>
      <p:cxnSp>
        <p:nvCxnSpPr>
          <p:cNvPr id="4" name="Connecteur droit avec flèche 3"/>
          <p:cNvCxnSpPr/>
          <p:nvPr/>
        </p:nvCxnSpPr>
        <p:spPr>
          <a:xfrm>
            <a:off x="992560" y="3384453"/>
            <a:ext cx="8280920" cy="98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8265368" y="1196752"/>
            <a:ext cx="540000" cy="21600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wordArtVert" wrap="square" rtlCol="0" anchor="ctr"/>
          <a:lstStyle/>
          <a:p>
            <a:r>
              <a:rPr lang="fr-FR" dirty="0" smtClean="0"/>
              <a:t>EXAMEN</a:t>
            </a:r>
            <a:endParaRPr lang="fr-FR" dirty="0"/>
          </a:p>
        </p:txBody>
      </p:sp>
      <p:sp>
        <p:nvSpPr>
          <p:cNvPr id="13" name="Rectangle 12"/>
          <p:cNvSpPr/>
          <p:nvPr/>
        </p:nvSpPr>
        <p:spPr>
          <a:xfrm>
            <a:off x="1088106" y="1196752"/>
            <a:ext cx="540000" cy="2160000"/>
          </a:xfrm>
          <a:prstGeom prst="rect">
            <a:avLst/>
          </a:prstGeom>
          <a:gradFill>
            <a:gsLst>
              <a:gs pos="0">
                <a:srgbClr val="009900"/>
              </a:gs>
              <a:gs pos="100000">
                <a:srgbClr val="00C000"/>
              </a:gs>
            </a:gsLst>
          </a:gradFill>
          <a:ln>
            <a:noFill/>
          </a:ln>
        </p:spPr>
        <p:style>
          <a:lnRef idx="1">
            <a:schemeClr val="accent2"/>
          </a:lnRef>
          <a:fillRef idx="3">
            <a:schemeClr val="accent2"/>
          </a:fillRef>
          <a:effectRef idx="2">
            <a:schemeClr val="accent2"/>
          </a:effectRef>
          <a:fontRef idx="minor">
            <a:schemeClr val="lt1"/>
          </a:fontRef>
        </p:style>
        <p:txBody>
          <a:bodyPr vert="wordArtVert" wrap="square" rtlCol="0" anchor="ctr"/>
          <a:lstStyle/>
          <a:p>
            <a:r>
              <a:rPr lang="fr-FR" dirty="0" smtClean="0"/>
              <a:t>COURS</a:t>
            </a:r>
            <a:endParaRPr lang="fr-FR" dirty="0"/>
          </a:p>
        </p:txBody>
      </p:sp>
      <p:sp>
        <p:nvSpPr>
          <p:cNvPr id="14" name="Rectangle 13"/>
          <p:cNvSpPr/>
          <p:nvPr/>
        </p:nvSpPr>
        <p:spPr>
          <a:xfrm>
            <a:off x="1796384" y="1196752"/>
            <a:ext cx="540000" cy="2160000"/>
          </a:xfrm>
          <a:prstGeom prst="rect">
            <a:avLst/>
          </a:prstGeom>
          <a:gradFill>
            <a:gsLst>
              <a:gs pos="0">
                <a:srgbClr val="285A84"/>
              </a:gs>
              <a:gs pos="100000">
                <a:srgbClr val="5E9BCE"/>
              </a:gs>
            </a:gsLst>
          </a:gradFill>
          <a:ln>
            <a:noFill/>
          </a:ln>
        </p:spPr>
        <p:style>
          <a:lnRef idx="1">
            <a:schemeClr val="accent2"/>
          </a:lnRef>
          <a:fillRef idx="3">
            <a:schemeClr val="accent2"/>
          </a:fillRef>
          <a:effectRef idx="2">
            <a:schemeClr val="accent2"/>
          </a:effectRef>
          <a:fontRef idx="minor">
            <a:schemeClr val="lt1"/>
          </a:fontRef>
        </p:style>
        <p:txBody>
          <a:bodyPr vert="wordArtVert" wrap="square" rtlCol="0" anchor="ctr"/>
          <a:lstStyle/>
          <a:p>
            <a:r>
              <a:rPr lang="fr-FR" dirty="0" smtClean="0"/>
              <a:t>TEST</a:t>
            </a:r>
            <a:endParaRPr lang="fr-FR" dirty="0"/>
          </a:p>
        </p:txBody>
      </p:sp>
      <p:sp>
        <p:nvSpPr>
          <p:cNvPr id="15" name="Rectangle 14"/>
          <p:cNvSpPr/>
          <p:nvPr/>
        </p:nvSpPr>
        <p:spPr>
          <a:xfrm>
            <a:off x="2522083" y="1196752"/>
            <a:ext cx="540000" cy="2160000"/>
          </a:xfrm>
          <a:prstGeom prst="rect">
            <a:avLst/>
          </a:prstGeom>
          <a:gradFill>
            <a:gsLst>
              <a:gs pos="0">
                <a:srgbClr val="285A84"/>
              </a:gs>
              <a:gs pos="100000">
                <a:srgbClr val="5E9BCE"/>
              </a:gs>
            </a:gsLst>
          </a:gradFill>
          <a:ln>
            <a:noFill/>
          </a:ln>
        </p:spPr>
        <p:style>
          <a:lnRef idx="1">
            <a:schemeClr val="accent2"/>
          </a:lnRef>
          <a:fillRef idx="3">
            <a:schemeClr val="accent2"/>
          </a:fillRef>
          <a:effectRef idx="2">
            <a:schemeClr val="accent2"/>
          </a:effectRef>
          <a:fontRef idx="minor">
            <a:schemeClr val="lt1"/>
          </a:fontRef>
        </p:style>
        <p:txBody>
          <a:bodyPr vert="wordArtVert" wrap="square" rtlCol="0" anchor="ctr"/>
          <a:lstStyle/>
          <a:p>
            <a:r>
              <a:rPr lang="fr-FR" dirty="0" smtClean="0"/>
              <a:t>TEST</a:t>
            </a:r>
            <a:endParaRPr lang="fr-FR" dirty="0"/>
          </a:p>
        </p:txBody>
      </p:sp>
      <p:sp>
        <p:nvSpPr>
          <p:cNvPr id="16" name="Rectangle 15"/>
          <p:cNvSpPr/>
          <p:nvPr/>
        </p:nvSpPr>
        <p:spPr>
          <a:xfrm>
            <a:off x="3249004" y="1196752"/>
            <a:ext cx="540000" cy="2160000"/>
          </a:xfrm>
          <a:prstGeom prst="rect">
            <a:avLst/>
          </a:prstGeom>
          <a:gradFill>
            <a:gsLst>
              <a:gs pos="0">
                <a:srgbClr val="285A84"/>
              </a:gs>
              <a:gs pos="100000">
                <a:srgbClr val="5E9BCE"/>
              </a:gs>
            </a:gsLst>
          </a:gradFill>
          <a:ln>
            <a:noFill/>
          </a:ln>
        </p:spPr>
        <p:style>
          <a:lnRef idx="1">
            <a:schemeClr val="accent2"/>
          </a:lnRef>
          <a:fillRef idx="3">
            <a:schemeClr val="accent2"/>
          </a:fillRef>
          <a:effectRef idx="2">
            <a:schemeClr val="accent2"/>
          </a:effectRef>
          <a:fontRef idx="minor">
            <a:schemeClr val="lt1"/>
          </a:fontRef>
        </p:style>
        <p:txBody>
          <a:bodyPr vert="wordArtVert" wrap="square" rtlCol="0" anchor="ctr"/>
          <a:lstStyle/>
          <a:p>
            <a:r>
              <a:rPr lang="fr-FR" dirty="0" smtClean="0"/>
              <a:t>TEST</a:t>
            </a:r>
            <a:endParaRPr lang="fr-FR" dirty="0"/>
          </a:p>
        </p:txBody>
      </p:sp>
      <p:sp>
        <p:nvSpPr>
          <p:cNvPr id="17" name="ZoneTexte 16"/>
          <p:cNvSpPr txBox="1"/>
          <p:nvPr/>
        </p:nvSpPr>
        <p:spPr>
          <a:xfrm>
            <a:off x="8408554" y="3501008"/>
            <a:ext cx="288862" cy="313932"/>
          </a:xfrm>
          <a:prstGeom prst="rect">
            <a:avLst/>
          </a:prstGeom>
          <a:noFill/>
        </p:spPr>
        <p:txBody>
          <a:bodyPr wrap="none" rtlCol="0">
            <a:spAutoFit/>
          </a:bodyPr>
          <a:lstStyle/>
          <a:p>
            <a:r>
              <a:rPr lang="fr-FR" dirty="0" smtClean="0">
                <a:solidFill>
                  <a:schemeClr val="tx1"/>
                </a:solidFill>
              </a:rPr>
              <a:t>8</a:t>
            </a:r>
            <a:endParaRPr lang="fr-FR" dirty="0">
              <a:solidFill>
                <a:schemeClr val="tx1"/>
              </a:solidFill>
            </a:endParaRPr>
          </a:p>
        </p:txBody>
      </p:sp>
      <p:sp>
        <p:nvSpPr>
          <p:cNvPr id="19" name="ZoneTexte 18"/>
          <p:cNvSpPr txBox="1"/>
          <p:nvPr/>
        </p:nvSpPr>
        <p:spPr>
          <a:xfrm>
            <a:off x="1912676" y="3501008"/>
            <a:ext cx="288862" cy="313932"/>
          </a:xfrm>
          <a:prstGeom prst="rect">
            <a:avLst/>
          </a:prstGeom>
          <a:noFill/>
        </p:spPr>
        <p:txBody>
          <a:bodyPr wrap="none" rtlCol="0">
            <a:spAutoFit/>
          </a:bodyPr>
          <a:lstStyle/>
          <a:p>
            <a:r>
              <a:rPr lang="fr-FR" dirty="0">
                <a:solidFill>
                  <a:schemeClr val="tx1"/>
                </a:solidFill>
              </a:rPr>
              <a:t>1</a:t>
            </a:r>
          </a:p>
        </p:txBody>
      </p:sp>
      <p:sp>
        <p:nvSpPr>
          <p:cNvPr id="20" name="ZoneTexte 19"/>
          <p:cNvSpPr txBox="1"/>
          <p:nvPr/>
        </p:nvSpPr>
        <p:spPr>
          <a:xfrm>
            <a:off x="3368824" y="3501008"/>
            <a:ext cx="288862" cy="313932"/>
          </a:xfrm>
          <a:prstGeom prst="rect">
            <a:avLst/>
          </a:prstGeom>
          <a:noFill/>
        </p:spPr>
        <p:txBody>
          <a:bodyPr wrap="none" rtlCol="0">
            <a:spAutoFit/>
          </a:bodyPr>
          <a:lstStyle/>
          <a:p>
            <a:r>
              <a:rPr lang="fr-FR" dirty="0" smtClean="0">
                <a:solidFill>
                  <a:schemeClr val="tx1"/>
                </a:solidFill>
              </a:rPr>
              <a:t>3</a:t>
            </a:r>
            <a:endParaRPr lang="fr-FR" dirty="0">
              <a:solidFill>
                <a:schemeClr val="tx1"/>
              </a:solidFill>
            </a:endParaRPr>
          </a:p>
        </p:txBody>
      </p:sp>
      <p:sp>
        <p:nvSpPr>
          <p:cNvPr id="21" name="ZoneTexte 20"/>
          <p:cNvSpPr txBox="1"/>
          <p:nvPr/>
        </p:nvSpPr>
        <p:spPr>
          <a:xfrm>
            <a:off x="2647914" y="3501008"/>
            <a:ext cx="288862" cy="313932"/>
          </a:xfrm>
          <a:prstGeom prst="rect">
            <a:avLst/>
          </a:prstGeom>
          <a:noFill/>
        </p:spPr>
        <p:txBody>
          <a:bodyPr wrap="none" rtlCol="0">
            <a:spAutoFit/>
          </a:bodyPr>
          <a:lstStyle/>
          <a:p>
            <a:r>
              <a:rPr lang="fr-FR" dirty="0" smtClean="0">
                <a:solidFill>
                  <a:schemeClr val="tx1"/>
                </a:solidFill>
              </a:rPr>
              <a:t>2</a:t>
            </a:r>
            <a:endParaRPr lang="fr-FR" dirty="0">
              <a:solidFill>
                <a:schemeClr val="tx1"/>
              </a:solidFill>
            </a:endParaRPr>
          </a:p>
        </p:txBody>
      </p:sp>
      <p:sp>
        <p:nvSpPr>
          <p:cNvPr id="22" name="ZoneTexte 21"/>
          <p:cNvSpPr txBox="1"/>
          <p:nvPr/>
        </p:nvSpPr>
        <p:spPr>
          <a:xfrm>
            <a:off x="7688474" y="3501008"/>
            <a:ext cx="288862" cy="313932"/>
          </a:xfrm>
          <a:prstGeom prst="rect">
            <a:avLst/>
          </a:prstGeom>
          <a:noFill/>
        </p:spPr>
        <p:txBody>
          <a:bodyPr wrap="none" rtlCol="0">
            <a:spAutoFit/>
          </a:bodyPr>
          <a:lstStyle/>
          <a:p>
            <a:r>
              <a:rPr lang="fr-FR" dirty="0">
                <a:solidFill>
                  <a:schemeClr val="tx1"/>
                </a:solidFill>
              </a:rPr>
              <a:t>7</a:t>
            </a:r>
          </a:p>
        </p:txBody>
      </p:sp>
      <p:cxnSp>
        <p:nvCxnSpPr>
          <p:cNvPr id="23" name="Connecteur droit 22"/>
          <p:cNvCxnSpPr/>
          <p:nvPr/>
        </p:nvCxnSpPr>
        <p:spPr>
          <a:xfrm>
            <a:off x="7833320" y="3356992"/>
            <a:ext cx="0" cy="14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8539275" y="3356992"/>
            <a:ext cx="0" cy="14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2072680" y="3356992"/>
            <a:ext cx="0" cy="14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2792760" y="3356992"/>
            <a:ext cx="0" cy="14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3512840" y="3356992"/>
            <a:ext cx="0" cy="14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1188766" y="4035773"/>
            <a:ext cx="3746634" cy="480131"/>
          </a:xfrm>
          <a:prstGeom prst="rect">
            <a:avLst/>
          </a:prstGeom>
          <a:solidFill>
            <a:srgbClr val="285A84"/>
          </a:solidFill>
        </p:spPr>
        <p:txBody>
          <a:bodyPr wrap="square" rtlCol="0">
            <a:spAutoFit/>
          </a:bodyPr>
          <a:lstStyle/>
          <a:p>
            <a:pPr algn="l"/>
            <a:r>
              <a:rPr lang="fr-FR" sz="2800" dirty="0" smtClean="0">
                <a:solidFill>
                  <a:schemeClr val="bg1"/>
                </a:solidFill>
              </a:rPr>
              <a:t>Evaluations formatives</a:t>
            </a:r>
            <a:endParaRPr lang="fr-FR" sz="2800" dirty="0">
              <a:solidFill>
                <a:schemeClr val="bg1"/>
              </a:solidFill>
            </a:endParaRPr>
          </a:p>
        </p:txBody>
      </p:sp>
      <p:sp>
        <p:nvSpPr>
          <p:cNvPr id="31" name="ZoneTexte 30"/>
          <p:cNvSpPr txBox="1"/>
          <p:nvPr/>
        </p:nvSpPr>
        <p:spPr>
          <a:xfrm>
            <a:off x="1128574" y="5512132"/>
            <a:ext cx="3941785" cy="480131"/>
          </a:xfrm>
          <a:prstGeom prst="rect">
            <a:avLst/>
          </a:prstGeom>
          <a:noFill/>
        </p:spPr>
        <p:txBody>
          <a:bodyPr wrap="none" rtlCol="0">
            <a:spAutoFit/>
          </a:bodyPr>
          <a:lstStyle/>
          <a:p>
            <a:r>
              <a:rPr lang="fr-FR" sz="2800" dirty="0" smtClean="0"/>
              <a:t>régulières, avec feedback</a:t>
            </a:r>
            <a:endParaRPr lang="fr-FR" sz="2800" dirty="0"/>
          </a:p>
        </p:txBody>
      </p:sp>
      <p:sp>
        <p:nvSpPr>
          <p:cNvPr id="24576" name="Rectangle 24575"/>
          <p:cNvSpPr/>
          <p:nvPr/>
        </p:nvSpPr>
        <p:spPr>
          <a:xfrm>
            <a:off x="1128574" y="4877243"/>
            <a:ext cx="2936638" cy="480131"/>
          </a:xfrm>
          <a:prstGeom prst="rect">
            <a:avLst/>
          </a:prstGeom>
        </p:spPr>
        <p:txBody>
          <a:bodyPr wrap="none">
            <a:spAutoFit/>
          </a:bodyPr>
          <a:lstStyle/>
          <a:p>
            <a:pPr algn="l"/>
            <a:r>
              <a:rPr lang="fr-FR" sz="2800" dirty="0" smtClean="0"/>
              <a:t>test</a:t>
            </a:r>
            <a:r>
              <a:rPr lang="fr-FR" sz="2800" dirty="0"/>
              <a:t>, quizz, qcm</a:t>
            </a:r>
            <a:r>
              <a:rPr lang="fr-FR" sz="2800" dirty="0" smtClean="0"/>
              <a:t>,….</a:t>
            </a:r>
            <a:endParaRPr lang="fr-FR" sz="2800" dirty="0"/>
          </a:p>
        </p:txBody>
      </p:sp>
      <p:sp>
        <p:nvSpPr>
          <p:cNvPr id="34" name="ZoneTexte 33"/>
          <p:cNvSpPr txBox="1"/>
          <p:nvPr/>
        </p:nvSpPr>
        <p:spPr>
          <a:xfrm>
            <a:off x="5513443" y="4035773"/>
            <a:ext cx="3746634" cy="480131"/>
          </a:xfrm>
          <a:prstGeom prst="rect">
            <a:avLst/>
          </a:prstGeom>
          <a:solidFill>
            <a:srgbClr val="C00000"/>
          </a:solidFill>
        </p:spPr>
        <p:txBody>
          <a:bodyPr wrap="square" rtlCol="0">
            <a:spAutoFit/>
          </a:bodyPr>
          <a:lstStyle/>
          <a:p>
            <a:pPr algn="l"/>
            <a:r>
              <a:rPr lang="fr-FR" sz="2800" dirty="0" smtClean="0">
                <a:solidFill>
                  <a:schemeClr val="bg1"/>
                </a:solidFill>
              </a:rPr>
              <a:t>Evaluations sommatives</a:t>
            </a:r>
            <a:endParaRPr lang="fr-FR" sz="2800" dirty="0">
              <a:solidFill>
                <a:schemeClr val="bg1"/>
              </a:solidFill>
            </a:endParaRPr>
          </a:p>
        </p:txBody>
      </p:sp>
    </p:spTree>
    <p:extLst>
      <p:ext uri="{BB962C8B-B14F-4D97-AF65-F5344CB8AC3E}">
        <p14:creationId xmlns:p14="http://schemas.microsoft.com/office/powerpoint/2010/main" val="8686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4576"/>
                                        </p:tgtEl>
                                        <p:attrNameLst>
                                          <p:attrName>style.visibility</p:attrName>
                                        </p:attrNameLst>
                                      </p:cBhvr>
                                      <p:to>
                                        <p:strVal val="visible"/>
                                      </p:to>
                                    </p:set>
                                    <p:animEffect transition="in" filter="wipe(left)">
                                      <p:cBhvr>
                                        <p:cTn id="72" dur="500"/>
                                        <p:tgtEl>
                                          <p:spTgt spid="2457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9" grpId="0"/>
      <p:bldP spid="20" grpId="0"/>
      <p:bldP spid="21" grpId="0"/>
      <p:bldP spid="22" grpId="0"/>
      <p:bldP spid="24" grpId="0" animBg="1"/>
      <p:bldP spid="31" grpId="0"/>
      <p:bldP spid="24576" grpId="0"/>
      <p:bldP spid="34" grpId="0" animBg="1"/>
    </p:bldLst>
  </p:timing>
</p:sld>
</file>

<file path=ppt/theme/theme1.xml><?xml version="1.0" encoding="utf-8"?>
<a:theme xmlns:a="http://schemas.openxmlformats.org/drawingml/2006/main" name="16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Thème Offic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11174</TotalTime>
  <Words>2215</Words>
  <Application>Microsoft Office PowerPoint</Application>
  <PresentationFormat>Format A4 (210 x 297 mm)</PresentationFormat>
  <Paragraphs>496</Paragraphs>
  <Slides>30</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 Unicode MS</vt:lpstr>
      <vt:lpstr>ＭＳ Ｐゴシック</vt:lpstr>
      <vt:lpstr>Arial</vt:lpstr>
      <vt:lpstr>Calibri</vt:lpstr>
      <vt:lpstr>Comic Sans MS</vt:lpstr>
      <vt:lpstr>Gill Sans MT</vt:lpstr>
      <vt:lpstr>Times New Roman</vt:lpstr>
      <vt:lpstr>16_Thème Office</vt:lpstr>
      <vt:lpstr>Présentation PowerPoint</vt:lpstr>
      <vt:lpstr>Travail des étudiants en dehors des cours ?</vt:lpstr>
      <vt:lpstr>Travail des étudiants en dehors des cours ?</vt:lpstr>
      <vt:lpstr>Plan</vt:lpstr>
      <vt:lpstr>Enseigner – Apprendre</vt:lpstr>
      <vt:lpstr>Changements Lycée-Université</vt:lpstr>
      <vt:lpstr>Plan</vt:lpstr>
      <vt:lpstr>Evaluation sommative / formative</vt:lpstr>
      <vt:lpstr>L’effet testing</vt:lpstr>
      <vt:lpstr>Mémoriser</vt:lpstr>
      <vt:lpstr>Mémoriser</vt:lpstr>
      <vt:lpstr>Les quatre piliers de l’apprentissage</vt:lpstr>
      <vt:lpstr>Favoriser l’attention</vt:lpstr>
      <vt:lpstr>Favoriser l’attention</vt:lpstr>
      <vt:lpstr>Consolider les acquis et développer des automatismes</vt:lpstr>
      <vt:lpstr>Consolider les acquis</vt:lpstr>
      <vt:lpstr>Feed-back dans les apprentissages</vt:lpstr>
      <vt:lpstr>Favoriser la motivation</vt:lpstr>
      <vt:lpstr>Plan</vt:lpstr>
      <vt:lpstr>Différentes connaissances</vt:lpstr>
      <vt:lpstr>Contexte</vt:lpstr>
      <vt:lpstr>Serveur interactif multi-usages WIMS </vt:lpstr>
      <vt:lpstr>Serveur interactif multi-usages WIMS</vt:lpstr>
      <vt:lpstr>Des exercices variés</vt:lpstr>
      <vt:lpstr>Utilisation en L1 de biologie depuis 2011-2012 </vt:lpstr>
      <vt:lpstr>Résultats</vt:lpstr>
      <vt:lpstr>Plan</vt:lpstr>
      <vt:lpstr>Le point de vue des étudiants </vt:lpstr>
      <vt:lpstr>Le point de vue des étudiants </vt:lpstr>
      <vt:lpstr>Références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Enjoy Design</dc:creator>
  <cp:lastModifiedBy>Marie-joëlle Ramage</cp:lastModifiedBy>
  <cp:revision>668</cp:revision>
  <cp:lastPrinted>2015-10-19T11:56:44Z</cp:lastPrinted>
  <dcterms:created xsi:type="dcterms:W3CDTF">2011-09-21T08:39:29Z</dcterms:created>
  <dcterms:modified xsi:type="dcterms:W3CDTF">2017-05-04T16:24:21Z</dcterms:modified>
</cp:coreProperties>
</file>