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12192000" cy="6858000"/>
  <p:notesSz cx="7102475" cy="102314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6" d="100"/>
          <a:sy n="76" d="100"/>
        </p:scale>
        <p:origin x="30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3B34B6-0B10-40B6-A408-B7B6F12E80B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386913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3B34B6-0B10-40B6-A408-B7B6F12E80B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719951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3B34B6-0B10-40B6-A408-B7B6F12E80B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1568822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3B34B6-0B10-40B6-A408-B7B6F12E80B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85537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3B34B6-0B10-40B6-A408-B7B6F12E80B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136230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3B34B6-0B10-40B6-A408-B7B6F12E80BC}" type="datetimeFigureOut">
              <a:rPr lang="fr-FR" smtClean="0"/>
              <a:t>12/12/2016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146669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3B34B6-0B10-40B6-A408-B7B6F12E80BC}" type="datetimeFigureOut">
              <a:rPr lang="fr-FR" smtClean="0"/>
              <a:t>12/12/2016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418981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3B34B6-0B10-40B6-A408-B7B6F12E80BC}" type="datetimeFigureOut">
              <a:rPr lang="fr-FR" smtClean="0"/>
              <a:t>12/12/2016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69794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3B34B6-0B10-40B6-A408-B7B6F12E80BC}" type="datetimeFigureOut">
              <a:rPr lang="fr-FR" smtClean="0"/>
              <a:t>12/12/2016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2404460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3B34B6-0B10-40B6-A408-B7B6F12E80BC}" type="datetimeFigureOut">
              <a:rPr lang="fr-FR" smtClean="0"/>
              <a:t>12/12/2016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357212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3B34B6-0B10-40B6-A408-B7B6F12E80BC}" type="datetimeFigureOut">
              <a:rPr lang="fr-FR" smtClean="0"/>
              <a:t>12/12/2016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C4933E-ED11-442C-B2FA-2B4DED5C0C1A}" type="slidenum">
              <a:rPr lang="fr-FR" smtClean="0"/>
              <a:t>‹N°›</a:t>
            </a:fld>
            <a:endParaRPr lang="fr-FR"/>
          </a:p>
        </p:txBody>
      </p:sp>
    </p:spTree>
    <p:extLst>
      <p:ext uri="{BB962C8B-B14F-4D97-AF65-F5344CB8AC3E}">
        <p14:creationId xmlns:p14="http://schemas.microsoft.com/office/powerpoint/2010/main" val="140659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B34B6-0B10-40B6-A408-B7B6F12E80BC}" type="datetimeFigureOut">
              <a:rPr lang="fr-FR" smtClean="0"/>
              <a:t>12/12/2016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933E-ED11-442C-B2FA-2B4DED5C0C1A}" type="slidenum">
              <a:rPr lang="fr-FR" smtClean="0"/>
              <a:t>‹N°›</a:t>
            </a:fld>
            <a:endParaRPr lang="fr-FR"/>
          </a:p>
        </p:txBody>
      </p:sp>
    </p:spTree>
    <p:extLst>
      <p:ext uri="{BB962C8B-B14F-4D97-AF65-F5344CB8AC3E}">
        <p14:creationId xmlns:p14="http://schemas.microsoft.com/office/powerpoint/2010/main" val="402763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Café pédagogique du 27/10/2016</a:t>
            </a:r>
            <a:endParaRPr lang="fr-FR" dirty="0"/>
          </a:p>
        </p:txBody>
      </p:sp>
      <p:sp>
        <p:nvSpPr>
          <p:cNvPr id="3" name="Sous-titre 2"/>
          <p:cNvSpPr>
            <a:spLocks noGrp="1"/>
          </p:cNvSpPr>
          <p:nvPr>
            <p:ph type="subTitle" idx="1"/>
          </p:nvPr>
        </p:nvSpPr>
        <p:spPr/>
        <p:txBody>
          <a:bodyPr/>
          <a:lstStyle/>
          <a:p>
            <a:r>
              <a:rPr lang="fr-FR" dirty="0" smtClean="0"/>
              <a:t>Comment fonctionnent les étudiants aujourd’hui ?</a:t>
            </a:r>
            <a:endParaRPr lang="fr-FR" dirty="0"/>
          </a:p>
        </p:txBody>
      </p:sp>
    </p:spTree>
    <p:extLst>
      <p:ext uri="{BB962C8B-B14F-4D97-AF65-F5344CB8AC3E}">
        <p14:creationId xmlns:p14="http://schemas.microsoft.com/office/powerpoint/2010/main" val="53895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se voient-ils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Dans leurs apprentissages</a:t>
            </a:r>
          </a:p>
          <a:p>
            <a:pPr lvl="1"/>
            <a:r>
              <a:rPr lang="fr-FR" dirty="0" smtClean="0"/>
              <a:t>Submergé par le travail (3) &gt; </a:t>
            </a:r>
            <a:r>
              <a:rPr lang="fr-FR" dirty="0" smtClean="0">
                <a:solidFill>
                  <a:schemeClr val="accent2">
                    <a:lumMod val="50000"/>
                  </a:schemeClr>
                </a:solidFill>
              </a:rPr>
              <a:t>Faire prendre conscience aux étudiants du nombre d’heures réellement passées à étudier, (</a:t>
            </a:r>
            <a:r>
              <a:rPr lang="fr-FR" i="1" dirty="0" smtClean="0">
                <a:solidFill>
                  <a:schemeClr val="accent2">
                    <a:lumMod val="50000"/>
                  </a:schemeClr>
                </a:solidFill>
              </a:rPr>
              <a:t>aider les étudiants à planifier leur travail, s’assurer que les dates de devoirs des différentes disciplines sont réparties dans le temps ?)</a:t>
            </a:r>
            <a:endParaRPr lang="fr-FR" dirty="0" smtClean="0">
              <a:solidFill>
                <a:schemeClr val="accent2">
                  <a:lumMod val="50000"/>
                </a:schemeClr>
              </a:solidFill>
            </a:endParaRPr>
          </a:p>
          <a:p>
            <a:pPr lvl="1"/>
            <a:r>
              <a:rPr lang="fr-FR" dirty="0" smtClean="0"/>
              <a:t>De bonne volonté</a:t>
            </a:r>
          </a:p>
          <a:p>
            <a:pPr lvl="1"/>
            <a:r>
              <a:rPr lang="fr-FR" dirty="0" smtClean="0"/>
              <a:t>L’université est un lieu d’apprentissage très différent (amphi versus classes)</a:t>
            </a:r>
          </a:p>
          <a:p>
            <a:pPr lvl="1"/>
            <a:r>
              <a:rPr lang="fr-FR" dirty="0" smtClean="0"/>
              <a:t>Les savoirs abordés à l’université sont complexes et abstraits</a:t>
            </a:r>
          </a:p>
          <a:p>
            <a:pPr lvl="1"/>
            <a:endParaRPr lang="fr-FR" dirty="0"/>
          </a:p>
          <a:p>
            <a:r>
              <a:rPr lang="fr-FR" dirty="0" smtClean="0"/>
              <a:t>Dans leur comportement </a:t>
            </a:r>
          </a:p>
          <a:p>
            <a:pPr lvl="1"/>
            <a:r>
              <a:rPr lang="fr-FR" dirty="0" smtClean="0"/>
              <a:t>Socialisation qui passe par les écrans, génération connectée, avec l’apparence d’une relation superficielle  &gt; </a:t>
            </a:r>
            <a:r>
              <a:rPr lang="fr-FR" dirty="0" smtClean="0">
                <a:solidFill>
                  <a:schemeClr val="accent2">
                    <a:lumMod val="50000"/>
                  </a:schemeClr>
                </a:solidFill>
              </a:rPr>
              <a:t>logique avec le besoin d’immédiateté (réponses et retours) &gt; travailler « la gestion de l’échec » avec les étudiants (le fait que la réussite n’est pas toujours immédiate) </a:t>
            </a:r>
            <a:endParaRPr lang="fr-FR" dirty="0" smtClean="0"/>
          </a:p>
          <a:p>
            <a:pPr lvl="1"/>
            <a:r>
              <a:rPr lang="fr-FR" dirty="0" smtClean="0"/>
              <a:t>Incompréhension de la demande académique, stratégies d’auto-handicap</a:t>
            </a:r>
          </a:p>
          <a:p>
            <a:pPr lvl="1"/>
            <a:endParaRPr lang="fr-FR" dirty="0" smtClean="0"/>
          </a:p>
          <a:p>
            <a:pPr lvl="1"/>
            <a:endParaRPr lang="fr-FR" dirty="0"/>
          </a:p>
        </p:txBody>
      </p:sp>
    </p:spTree>
    <p:extLst>
      <p:ext uri="{BB962C8B-B14F-4D97-AF65-F5344CB8AC3E}">
        <p14:creationId xmlns:p14="http://schemas.microsoft.com/office/powerpoint/2010/main" val="334612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la société les voit-elle ?</a:t>
            </a:r>
            <a:endParaRPr lang="fr-FR" dirty="0"/>
          </a:p>
        </p:txBody>
      </p:sp>
      <p:sp>
        <p:nvSpPr>
          <p:cNvPr id="3" name="Espace réservé du contenu 2"/>
          <p:cNvSpPr>
            <a:spLocks noGrp="1"/>
          </p:cNvSpPr>
          <p:nvPr>
            <p:ph idx="1"/>
          </p:nvPr>
        </p:nvSpPr>
        <p:spPr/>
        <p:txBody>
          <a:bodyPr/>
          <a:lstStyle/>
          <a:p>
            <a:r>
              <a:rPr lang="fr-FR" dirty="0" smtClean="0"/>
              <a:t>Dans leurs apprentissages</a:t>
            </a:r>
          </a:p>
          <a:p>
            <a:pPr lvl="1"/>
            <a:r>
              <a:rPr lang="fr-FR" dirty="0" smtClean="0"/>
              <a:t>Des étudiants utilisant fortement le numérique et cherchant les réponses à toutes ses questions sur le WEB.</a:t>
            </a:r>
          </a:p>
          <a:p>
            <a:pPr lvl="1"/>
            <a:r>
              <a:rPr lang="fr-FR" dirty="0" smtClean="0"/>
              <a:t>Des étudiants mais ne sachant pas très bien dans quels buts, des étudiants mais pour lesquels la société ne sait pas très bien pourquoi elle les forme. (2)</a:t>
            </a:r>
            <a:br>
              <a:rPr lang="fr-FR" dirty="0" smtClean="0"/>
            </a:br>
            <a:r>
              <a:rPr lang="fr-FR" i="1" dirty="0" smtClean="0">
                <a:solidFill>
                  <a:schemeClr val="accent2">
                    <a:lumMod val="50000"/>
                  </a:schemeClr>
                </a:solidFill>
              </a:rPr>
              <a:t>quel est le sens des formations que nous montons ?</a:t>
            </a:r>
            <a:endParaRPr lang="fr-FR" dirty="0" smtClean="0"/>
          </a:p>
          <a:p>
            <a:r>
              <a:rPr lang="fr-FR" dirty="0" smtClean="0"/>
              <a:t>Dans leur comportement</a:t>
            </a:r>
          </a:p>
          <a:p>
            <a:pPr lvl="1"/>
            <a:r>
              <a:rPr lang="fr-FR" dirty="0" smtClean="0"/>
              <a:t>Étudiants </a:t>
            </a:r>
            <a:r>
              <a:rPr lang="fr-FR" dirty="0" smtClean="0"/>
              <a:t>peu engagés dans leurs études</a:t>
            </a:r>
            <a:endParaRPr lang="fr-FR" dirty="0" smtClean="0"/>
          </a:p>
          <a:p>
            <a:pPr lvl="1"/>
            <a:r>
              <a:rPr lang="fr-FR" dirty="0" smtClean="0"/>
              <a:t>Etudiants engagés</a:t>
            </a:r>
            <a:br>
              <a:rPr lang="fr-FR" dirty="0" smtClean="0"/>
            </a:br>
            <a:r>
              <a:rPr lang="fr-FR" i="1" dirty="0" smtClean="0">
                <a:solidFill>
                  <a:schemeClr val="accent2">
                    <a:lumMod val="50000"/>
                  </a:schemeClr>
                </a:solidFill>
              </a:rPr>
              <a:t>Comment se fait-il que des étudiants engagés soient passifs, dilettantes et peu responsables ? &gt; Changer notre point de vue sur les étudiants ?</a:t>
            </a:r>
            <a:endParaRPr lang="fr-FR" dirty="0"/>
          </a:p>
        </p:txBody>
      </p:sp>
    </p:spTree>
    <p:extLst>
      <p:ext uri="{BB962C8B-B14F-4D97-AF65-F5344CB8AC3E}">
        <p14:creationId xmlns:p14="http://schemas.microsoft.com/office/powerpoint/2010/main" val="3688873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les voyez-vous?</a:t>
            </a:r>
            <a:endParaRPr lang="fr-FR" dirty="0"/>
          </a:p>
        </p:txBody>
      </p:sp>
      <p:sp>
        <p:nvSpPr>
          <p:cNvPr id="3" name="Espace réservé du contenu 2"/>
          <p:cNvSpPr>
            <a:spLocks noGrp="1"/>
          </p:cNvSpPr>
          <p:nvPr>
            <p:ph idx="1"/>
          </p:nvPr>
        </p:nvSpPr>
        <p:spPr/>
        <p:txBody>
          <a:bodyPr>
            <a:normAutofit/>
          </a:bodyPr>
          <a:lstStyle/>
          <a:p>
            <a:r>
              <a:rPr lang="fr-FR" dirty="0" smtClean="0"/>
              <a:t>Dans leurs apprentissages</a:t>
            </a:r>
          </a:p>
          <a:p>
            <a:pPr lvl="1"/>
            <a:r>
              <a:rPr lang="fr-FR" dirty="0" smtClean="0"/>
              <a:t>Multitâches parasites, faible attention (2) &gt; </a:t>
            </a:r>
            <a:r>
              <a:rPr lang="fr-FR" i="1" dirty="0" smtClean="0">
                <a:solidFill>
                  <a:schemeClr val="accent2">
                    <a:lumMod val="50000"/>
                  </a:schemeClr>
                </a:solidFill>
              </a:rPr>
              <a:t>Utiliser des méthodes d’apprentissage plus « actives » ?</a:t>
            </a:r>
            <a:endParaRPr lang="fr-FR" dirty="0" smtClean="0"/>
          </a:p>
          <a:p>
            <a:pPr lvl="1"/>
            <a:r>
              <a:rPr lang="fr-FR" dirty="0" smtClean="0"/>
              <a:t>Faible implication, faible persévérance dans la tâche (3) &gt; </a:t>
            </a:r>
            <a:r>
              <a:rPr lang="fr-FR" dirty="0" smtClean="0">
                <a:solidFill>
                  <a:schemeClr val="accent2">
                    <a:lumMod val="50000"/>
                  </a:schemeClr>
                </a:solidFill>
              </a:rPr>
              <a:t>besoin de sens de cette génération (WHY) qui est l’une des clés de la motivation &gt; expliciter le sens des activités proposées</a:t>
            </a:r>
            <a:endParaRPr lang="fr-FR" dirty="0" smtClean="0"/>
          </a:p>
          <a:p>
            <a:pPr lvl="1"/>
            <a:r>
              <a:rPr lang="fr-FR" dirty="0" smtClean="0"/>
              <a:t>Passif</a:t>
            </a:r>
          </a:p>
          <a:p>
            <a:pPr lvl="1"/>
            <a:r>
              <a:rPr lang="fr-FR" dirty="0" smtClean="0"/>
              <a:t>Génération </a:t>
            </a:r>
            <a:r>
              <a:rPr lang="fr-FR" dirty="0" err="1" smtClean="0"/>
              <a:t>google</a:t>
            </a:r>
            <a:r>
              <a:rPr lang="fr-FR" dirty="0" smtClean="0"/>
              <a:t> qui apprend par essai-erreur (apprentissage stratégique) au détriment d’un apprentissage académique plus en profondeur.</a:t>
            </a:r>
          </a:p>
          <a:p>
            <a:r>
              <a:rPr lang="fr-FR" dirty="0"/>
              <a:t> </a:t>
            </a:r>
            <a:r>
              <a:rPr lang="fr-FR" dirty="0" smtClean="0"/>
              <a:t>Dans leur comportement</a:t>
            </a:r>
          </a:p>
          <a:p>
            <a:pPr lvl="1"/>
            <a:r>
              <a:rPr lang="fr-FR" dirty="0" smtClean="0"/>
              <a:t>Dépendance à la connexion (3)</a:t>
            </a:r>
            <a:endParaRPr lang="fr-FR" dirty="0"/>
          </a:p>
        </p:txBody>
      </p:sp>
    </p:spTree>
    <p:extLst>
      <p:ext uri="{BB962C8B-B14F-4D97-AF65-F5344CB8AC3E}">
        <p14:creationId xmlns:p14="http://schemas.microsoft.com/office/powerpoint/2010/main" val="404059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Pistes de réflexion		</a:t>
            </a:r>
            <a:endParaRPr lang="fr-FR" dirty="0"/>
          </a:p>
        </p:txBody>
      </p:sp>
      <p:sp>
        <p:nvSpPr>
          <p:cNvPr id="3" name="Espace réservé du contenu 2"/>
          <p:cNvSpPr>
            <a:spLocks noGrp="1"/>
          </p:cNvSpPr>
          <p:nvPr>
            <p:ph idx="1"/>
          </p:nvPr>
        </p:nvSpPr>
        <p:spPr/>
        <p:txBody>
          <a:bodyPr/>
          <a:lstStyle/>
          <a:p>
            <a:r>
              <a:rPr lang="fr-FR" dirty="0" smtClean="0"/>
              <a:t>Comment motiver les étudiants ? </a:t>
            </a:r>
            <a:r>
              <a:rPr lang="fr-FR" i="1" dirty="0" smtClean="0"/>
              <a:t>Instaurer un climat motivationnel dans la classe</a:t>
            </a:r>
          </a:p>
          <a:p>
            <a:r>
              <a:rPr lang="fr-FR" dirty="0" smtClean="0"/>
              <a:t>Comment gérer l’échec </a:t>
            </a:r>
            <a:r>
              <a:rPr lang="fr-FR" i="1" dirty="0" smtClean="0"/>
              <a:t>(la réussite non-immédiate ?) </a:t>
            </a:r>
            <a:r>
              <a:rPr lang="fr-FR" dirty="0" smtClean="0"/>
              <a:t>?</a:t>
            </a:r>
          </a:p>
          <a:p>
            <a:r>
              <a:rPr lang="fr-FR" dirty="0" smtClean="0"/>
              <a:t>Alignement pédagogique (cohérence entre objectifs, évaluation et formation) : Pour inciter les étudiants à apprendre « en profondeur » (en supposant l’apprentissage en profondeur est bien un des objectifs de la formation), on peut tenter que les étudiants soient évalués sur la profondeur de leurs apprentissages. Cela nécessite de s’assurer que la formation est en cohérence avec l’évaluation.</a:t>
            </a:r>
          </a:p>
          <a:p>
            <a:endParaRPr lang="fr-FR" dirty="0" smtClean="0"/>
          </a:p>
          <a:p>
            <a:endParaRPr lang="fr-FR" dirty="0"/>
          </a:p>
        </p:txBody>
      </p:sp>
    </p:spTree>
    <p:extLst>
      <p:ext uri="{BB962C8B-B14F-4D97-AF65-F5344CB8AC3E}">
        <p14:creationId xmlns:p14="http://schemas.microsoft.com/office/powerpoint/2010/main" val="248437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 questions	</a:t>
            </a:r>
            <a:endParaRPr lang="fr-FR" dirty="0"/>
          </a:p>
        </p:txBody>
      </p:sp>
      <p:sp>
        <p:nvSpPr>
          <p:cNvPr id="3" name="Espace réservé du contenu 2"/>
          <p:cNvSpPr>
            <a:spLocks noGrp="1"/>
          </p:cNvSpPr>
          <p:nvPr>
            <p:ph idx="1"/>
          </p:nvPr>
        </p:nvSpPr>
        <p:spPr/>
        <p:txBody>
          <a:bodyPr>
            <a:normAutofit fontScale="92500"/>
          </a:bodyPr>
          <a:lstStyle/>
          <a:p>
            <a:r>
              <a:rPr lang="fr-FR" dirty="0" smtClean="0"/>
              <a:t>Comment évalue-t-on les travaux des étudiants ? Y-a-t-il des analyses tirées des évaluations ? Que peut-on en tirer comme informations sur les difficultés des étudiants ? </a:t>
            </a:r>
          </a:p>
          <a:p>
            <a:pPr lvl="1"/>
            <a:r>
              <a:rPr lang="fr-FR" dirty="0" smtClean="0">
                <a:solidFill>
                  <a:schemeClr val="accent2">
                    <a:lumMod val="50000"/>
                  </a:schemeClr>
                </a:solidFill>
              </a:rPr>
              <a:t>&gt; </a:t>
            </a:r>
            <a:r>
              <a:rPr lang="fr-FR" i="1" dirty="0" smtClean="0">
                <a:solidFill>
                  <a:schemeClr val="accent2">
                    <a:lumMod val="50000"/>
                  </a:schemeClr>
                </a:solidFill>
              </a:rPr>
              <a:t>L’atelier du 6/12/2016 monté à l’IUT de Sceaux porte sur  l'évaluation des apprentissages, des travaux de étudiants (dit encore "contrôles/ examen") : quels sont les objectifs de ces évaluations ? que faut-il évaluer ?  l'évaluation </a:t>
            </a:r>
            <a:r>
              <a:rPr lang="fr-FR" i="1" dirty="0" err="1" smtClean="0">
                <a:solidFill>
                  <a:schemeClr val="accent2">
                    <a:lumMod val="50000"/>
                  </a:schemeClr>
                </a:solidFill>
              </a:rPr>
              <a:t>doit-elle</a:t>
            </a:r>
            <a:r>
              <a:rPr lang="fr-FR" i="1" dirty="0" smtClean="0">
                <a:solidFill>
                  <a:schemeClr val="accent2">
                    <a:lumMod val="50000"/>
                  </a:schemeClr>
                </a:solidFill>
              </a:rPr>
              <a:t> être exhaustive ?  comment l'évaluer ?  épreuve individuelle ou collective ? QCM ou cas pratique ou ... ? avec ou sans document ?  à quel "niveau" d'exigence ?</a:t>
            </a:r>
            <a:endParaRPr lang="fr-FR" dirty="0" smtClean="0"/>
          </a:p>
          <a:p>
            <a:r>
              <a:rPr lang="fr-FR" dirty="0" smtClean="0"/>
              <a:t>Ergonomie des supports de cours : les polycopiés sont-ils utiles aux étudiants ? Comment concevoir des cours utiles ? Quelle quantité d’information doit-on/peut-on donner aux étudiants pour qu’ils puissent réellement se les approprier ?</a:t>
            </a:r>
            <a:endParaRPr lang="fr-FR" dirty="0"/>
          </a:p>
        </p:txBody>
      </p:sp>
    </p:spTree>
    <p:extLst>
      <p:ext uri="{BB962C8B-B14F-4D97-AF65-F5344CB8AC3E}">
        <p14:creationId xmlns:p14="http://schemas.microsoft.com/office/powerpoint/2010/main" val="17751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a:t>
            </a:r>
            <a:endParaRPr lang="fr-FR" dirty="0"/>
          </a:p>
        </p:txBody>
      </p:sp>
      <p:sp>
        <p:nvSpPr>
          <p:cNvPr id="3" name="Espace réservé du contenu 2"/>
          <p:cNvSpPr>
            <a:spLocks noGrp="1"/>
          </p:cNvSpPr>
          <p:nvPr>
            <p:ph idx="1"/>
          </p:nvPr>
        </p:nvSpPr>
        <p:spPr/>
        <p:txBody>
          <a:bodyPr/>
          <a:lstStyle/>
          <a:p>
            <a:r>
              <a:rPr lang="fr-FR" dirty="0" smtClean="0"/>
              <a:t>Saint </a:t>
            </a:r>
            <a:r>
              <a:rPr lang="fr-FR" dirty="0" err="1" smtClean="0"/>
              <a:t>Onge</a:t>
            </a:r>
            <a:r>
              <a:rPr lang="fr-FR" dirty="0" smtClean="0"/>
              <a:t>, M. (1990). </a:t>
            </a:r>
            <a:r>
              <a:rPr lang="fr-FR" i="1" dirty="0" smtClean="0"/>
              <a:t>Moi j’enseigne mais eux, apprennent-ils ?</a:t>
            </a:r>
            <a:r>
              <a:rPr lang="fr-FR" dirty="0" smtClean="0"/>
              <a:t> Montréal : Editions  Beauchemin.</a:t>
            </a:r>
          </a:p>
          <a:p>
            <a:pPr lvl="1"/>
            <a:r>
              <a:rPr lang="fr-FR" i="1" dirty="0" smtClean="0">
                <a:solidFill>
                  <a:schemeClr val="accent2">
                    <a:lumMod val="50000"/>
                  </a:schemeClr>
                </a:solidFill>
              </a:rPr>
              <a:t>Livre synthétique sur l’enseignement ; Sur les aspects motivationnels voir en particulier « Les matières scolaires peuvent-elles intéresser les élèves ? », « la tâche des élèves se limite-t-elle à l’enregistrement d’informations ? » et « Suffit-il d écouter pour apprendre et de parler pour enseigner ? »</a:t>
            </a:r>
            <a:endParaRPr lang="fr-FR" i="1" dirty="0">
              <a:solidFill>
                <a:schemeClr val="accent2">
                  <a:lumMod val="50000"/>
                </a:schemeClr>
              </a:solidFill>
            </a:endParaRPr>
          </a:p>
        </p:txBody>
      </p:sp>
    </p:spTree>
    <p:extLst>
      <p:ext uri="{BB962C8B-B14F-4D97-AF65-F5344CB8AC3E}">
        <p14:creationId xmlns:p14="http://schemas.microsoft.com/office/powerpoint/2010/main" val="45918529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395</Words>
  <Application>Microsoft Office PowerPoint</Application>
  <PresentationFormat>Grand écran</PresentationFormat>
  <Paragraphs>38</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Café pédagogique du 27/10/2016</vt:lpstr>
      <vt:lpstr>Comment se voient-ils ?</vt:lpstr>
      <vt:lpstr>Comment la société les voit-elle ?</vt:lpstr>
      <vt:lpstr>Comment les voyez-vous?</vt:lpstr>
      <vt:lpstr>Pistes de réflexion  </vt:lpstr>
      <vt:lpstr>Autres questions </vt:lpstr>
      <vt:lpstr>Références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Marie-joëlle Ramage</dc:creator>
  <cp:lastModifiedBy>Marie-joëlle Ramage</cp:lastModifiedBy>
  <cp:revision>35</cp:revision>
  <cp:lastPrinted>2016-11-03T11:57:48Z</cp:lastPrinted>
  <dcterms:created xsi:type="dcterms:W3CDTF">2016-10-27T14:26:11Z</dcterms:created>
  <dcterms:modified xsi:type="dcterms:W3CDTF">2016-12-12T22:18:30Z</dcterms:modified>
</cp:coreProperties>
</file>